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257" r:id="rId2"/>
    <p:sldId id="263" r:id="rId3"/>
    <p:sldId id="259" r:id="rId4"/>
    <p:sldId id="258" r:id="rId5"/>
    <p:sldId id="268" r:id="rId6"/>
    <p:sldId id="269" r:id="rId7"/>
    <p:sldId id="270" r:id="rId8"/>
    <p:sldId id="271" r:id="rId9"/>
    <p:sldId id="256" r:id="rId10"/>
    <p:sldId id="266"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8" autoAdjust="0"/>
    <p:restoredTop sz="94660"/>
  </p:normalViewPr>
  <p:slideViewPr>
    <p:cSldViewPr snapToGrid="0">
      <p:cViewPr varScale="1">
        <p:scale>
          <a:sx n="114" d="100"/>
          <a:sy n="114" d="100"/>
        </p:scale>
        <p:origin x="49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5F2C5-2E7C-4C33-A49F-FBBD2585B7E7}"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7FCC6-576D-4374-81C3-0E3A68EDF31B}" type="slidenum">
              <a:rPr lang="en-US" smtClean="0"/>
              <a:t>‹#›</a:t>
            </a:fld>
            <a:endParaRPr lang="en-US"/>
          </a:p>
        </p:txBody>
      </p:sp>
    </p:spTree>
    <p:extLst>
      <p:ext uri="{BB962C8B-B14F-4D97-AF65-F5344CB8AC3E}">
        <p14:creationId xmlns:p14="http://schemas.microsoft.com/office/powerpoint/2010/main" val="364411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BE0A-2399-CA41-8FD9-4880A2DE80E2}" type="slidenum">
              <a:rPr lang="en-US" smtClean="0"/>
              <a:t>7</a:t>
            </a:fld>
            <a:endParaRPr lang="en-US"/>
          </a:p>
        </p:txBody>
      </p:sp>
    </p:spTree>
    <p:extLst>
      <p:ext uri="{BB962C8B-B14F-4D97-AF65-F5344CB8AC3E}">
        <p14:creationId xmlns:p14="http://schemas.microsoft.com/office/powerpoint/2010/main" val="384885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23AD92-049E-476B-A669-97741FF9335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124146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3AD92-049E-476B-A669-97741FF9335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310151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3AD92-049E-476B-A669-97741FF9335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51812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3AD92-049E-476B-A669-97741FF9335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80849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3AD92-049E-476B-A669-97741FF9335F}"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208721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23AD92-049E-476B-A669-97741FF9335F}"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71556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23AD92-049E-476B-A669-97741FF9335F}"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275300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23AD92-049E-476B-A669-97741FF9335F}"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196684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3AD92-049E-476B-A669-97741FF9335F}"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4821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3AD92-049E-476B-A669-97741FF9335F}"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98111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3AD92-049E-476B-A669-97741FF9335F}"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25980-0914-417F-A168-4417AB7BB5C9}" type="slidenum">
              <a:rPr lang="en-US" smtClean="0"/>
              <a:t>‹#›</a:t>
            </a:fld>
            <a:endParaRPr lang="en-US"/>
          </a:p>
        </p:txBody>
      </p:sp>
    </p:spTree>
    <p:extLst>
      <p:ext uri="{BB962C8B-B14F-4D97-AF65-F5344CB8AC3E}">
        <p14:creationId xmlns:p14="http://schemas.microsoft.com/office/powerpoint/2010/main" val="383770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3AD92-049E-476B-A669-97741FF9335F}" type="datetimeFigureOut">
              <a:rPr lang="en-US" smtClean="0"/>
              <a:t>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25980-0914-417F-A168-4417AB7BB5C9}" type="slidenum">
              <a:rPr lang="en-US" smtClean="0"/>
              <a:t>‹#›</a:t>
            </a:fld>
            <a:endParaRPr lang="en-US"/>
          </a:p>
        </p:txBody>
      </p:sp>
    </p:spTree>
    <p:extLst>
      <p:ext uri="{BB962C8B-B14F-4D97-AF65-F5344CB8AC3E}">
        <p14:creationId xmlns:p14="http://schemas.microsoft.com/office/powerpoint/2010/main" val="426909206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Kenwmai@gmail.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ormed.org/lent" TargetMode="External"/><Relationship Id="rId3" Type="http://schemas.openxmlformats.org/officeDocument/2006/relationships/hyperlink" Target="https://dailycatholicgospel.com/sign-up-daily-gospel" TargetMode="External"/><Relationship Id="rId7" Type="http://schemas.openxmlformats.org/officeDocument/2006/relationships/hyperlink" Target="https://watch.formed.org/browse" TargetMode="External"/><Relationship Id="rId2" Type="http://schemas.openxmlformats.org/officeDocument/2006/relationships/hyperlink" Target="https://bible.usccb.org/daily-bible-reading" TargetMode="External"/><Relationship Id="rId1" Type="http://schemas.openxmlformats.org/officeDocument/2006/relationships/slideLayout" Target="../slideLayouts/slideLayout2.xml"/><Relationship Id="rId6" Type="http://schemas.openxmlformats.org/officeDocument/2006/relationships/hyperlink" Target="https://www.dynamiccatholic.com/lent/best-lent-ever.html" TargetMode="External"/><Relationship Id="rId5" Type="http://schemas.openxmlformats.org/officeDocument/2006/relationships/hyperlink" Target="https://www.dynamiccatholic.com/daily-reflections.html" TargetMode="External"/><Relationship Id="rId4" Type="http://schemas.openxmlformats.org/officeDocument/2006/relationships/hyperlink" Target="http://faith.nd.edu/s/1210/faith/interior.aspx?sid=1210&amp;gid=609&amp;pgid=5683&amp;cid=1549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gPnMxp5Oc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2987EF-7D73-4F6E-8167-F591F3FEE86F}"/>
              </a:ext>
            </a:extLst>
          </p:cNvPr>
          <p:cNvPicPr>
            <a:picLocks noChangeAspect="1"/>
          </p:cNvPicPr>
          <p:nvPr/>
        </p:nvPicPr>
        <p:blipFill rotWithShape="1">
          <a:blip r:embed="rId2"/>
          <a:srcRect t="664"/>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76B60B5-88CD-46AE-9F01-CEA74AA435D9}"/>
              </a:ext>
            </a:extLst>
          </p:cNvPr>
          <p:cNvSpPr txBox="1"/>
          <p:nvPr/>
        </p:nvSpPr>
        <p:spPr>
          <a:xfrm>
            <a:off x="8395868" y="2718054"/>
            <a:ext cx="3438906" cy="3207258"/>
          </a:xfrm>
          <a:prstGeom prst="rect">
            <a:avLst/>
          </a:prstGeom>
        </p:spPr>
        <p:txBody>
          <a:bodyPr vert="horz" lIns="91440" tIns="45720" rIns="91440" bIns="45720" rtlCol="0" anchor="t">
            <a:normAutofit lnSpcReduction="10000"/>
          </a:bodyPr>
          <a:lstStyle/>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i="1"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600" dirty="0"/>
          </a:p>
          <a:p>
            <a:pPr indent="-228600" defTabSz="914400">
              <a:lnSpc>
                <a:spcPct val="90000"/>
              </a:lnSpc>
              <a:spcBef>
                <a:spcPct val="0"/>
              </a:spcBef>
              <a:spcAft>
                <a:spcPts val="600"/>
              </a:spcAft>
              <a:buFont typeface="Arial" panose="020B0604020202020204" pitchFamily="34" charset="0"/>
              <a:buChar char="•"/>
            </a:pPr>
            <a:endParaRPr lang="en-US" sz="2000" dirty="0"/>
          </a:p>
          <a:p>
            <a:pPr algn="ctr" defTabSz="914400">
              <a:lnSpc>
                <a:spcPct val="90000"/>
              </a:lnSpc>
              <a:spcBef>
                <a:spcPct val="0"/>
              </a:spcBef>
              <a:spcAft>
                <a:spcPts val="600"/>
              </a:spcAft>
            </a:pPr>
            <a:r>
              <a:rPr lang="en-US" sz="2000" dirty="0"/>
              <a:t>Curated by Team #2</a:t>
            </a:r>
          </a:p>
        </p:txBody>
      </p:sp>
      <p:sp>
        <p:nvSpPr>
          <p:cNvPr id="5" name="TextBox 4">
            <a:extLst>
              <a:ext uri="{FF2B5EF4-FFF2-40B4-BE49-F238E27FC236}">
                <a16:creationId xmlns:a16="http://schemas.microsoft.com/office/drawing/2014/main" id="{1E0DF739-F391-4D61-B34B-16E76F62A43E}"/>
              </a:ext>
            </a:extLst>
          </p:cNvPr>
          <p:cNvSpPr txBox="1"/>
          <p:nvPr/>
        </p:nvSpPr>
        <p:spPr>
          <a:xfrm>
            <a:off x="8310160" y="442446"/>
            <a:ext cx="3588958" cy="1754326"/>
          </a:xfrm>
          <a:prstGeom prst="rect">
            <a:avLst/>
          </a:prstGeom>
          <a:solidFill>
            <a:schemeClr val="bg1"/>
          </a:solidFill>
        </p:spPr>
        <p:txBody>
          <a:bodyPr wrap="square" rtlCol="0">
            <a:spAutoFit/>
          </a:bodyPr>
          <a:lstStyle/>
          <a:p>
            <a:pPr algn="ctr">
              <a:spcAft>
                <a:spcPts val="600"/>
              </a:spcAft>
            </a:pPr>
            <a:r>
              <a:rPr lang="en-US" sz="3600" dirty="0"/>
              <a:t>How Do I Develop a more active prayer life?</a:t>
            </a:r>
            <a:endParaRPr lang="en-US" sz="3600"/>
          </a:p>
        </p:txBody>
      </p:sp>
      <p:sp>
        <p:nvSpPr>
          <p:cNvPr id="11" name="TextBox 10">
            <a:extLst>
              <a:ext uri="{FF2B5EF4-FFF2-40B4-BE49-F238E27FC236}">
                <a16:creationId xmlns:a16="http://schemas.microsoft.com/office/drawing/2014/main" id="{91F8ABE5-D9D8-4707-AA17-8ADC0D9D9974}"/>
              </a:ext>
            </a:extLst>
          </p:cNvPr>
          <p:cNvSpPr txBox="1"/>
          <p:nvPr/>
        </p:nvSpPr>
        <p:spPr>
          <a:xfrm>
            <a:off x="-27962" y="-92388"/>
            <a:ext cx="6123962" cy="369332"/>
          </a:xfrm>
          <a:prstGeom prst="rect">
            <a:avLst/>
          </a:prstGeom>
          <a:noFill/>
        </p:spPr>
        <p:txBody>
          <a:bodyPr wrap="square">
            <a:spAutoFit/>
          </a:bodyPr>
          <a:lstStyle/>
          <a:p>
            <a:r>
              <a:rPr lang="en-US" dirty="0">
                <a:solidFill>
                  <a:schemeClr val="bg1"/>
                </a:solidFill>
              </a:rPr>
              <a:t>John</a:t>
            </a:r>
          </a:p>
        </p:txBody>
      </p:sp>
    </p:spTree>
    <p:extLst>
      <p:ext uri="{BB962C8B-B14F-4D97-AF65-F5344CB8AC3E}">
        <p14:creationId xmlns:p14="http://schemas.microsoft.com/office/powerpoint/2010/main" val="135665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DC6C4D1-0A38-43ED-88E9-322EF7E40CA9}"/>
              </a:ext>
            </a:extLst>
          </p:cNvPr>
          <p:cNvPicPr>
            <a:picLocks noChangeAspect="1"/>
          </p:cNvPicPr>
          <p:nvPr/>
        </p:nvPicPr>
        <p:blipFill rotWithShape="1">
          <a:blip r:embed="rId2"/>
          <a:srcRect r="11449"/>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Picture 6">
            <a:extLst>
              <a:ext uri="{FF2B5EF4-FFF2-40B4-BE49-F238E27FC236}">
                <a16:creationId xmlns:a16="http://schemas.microsoft.com/office/drawing/2014/main" id="{2C4D4494-CECF-4370-884A-94FA8A755350}"/>
              </a:ext>
            </a:extLst>
          </p:cNvPr>
          <p:cNvPicPr>
            <a:picLocks noChangeAspect="1"/>
          </p:cNvPicPr>
          <p:nvPr/>
        </p:nvPicPr>
        <p:blipFill rotWithShape="1">
          <a:blip r:embed="rId3"/>
          <a:srcRect l="12402" r="43787" b="1"/>
          <a:stretch/>
        </p:blipFill>
        <p:spPr>
          <a:xfrm>
            <a:off x="3102617" y="74670"/>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3" name="Content Placeholder 2">
            <a:extLst>
              <a:ext uri="{FF2B5EF4-FFF2-40B4-BE49-F238E27FC236}">
                <a16:creationId xmlns:a16="http://schemas.microsoft.com/office/drawing/2014/main" id="{FBBC311A-9443-49F5-8BAE-7499D4367C7B}"/>
              </a:ext>
            </a:extLst>
          </p:cNvPr>
          <p:cNvSpPr>
            <a:spLocks noGrp="1"/>
          </p:cNvSpPr>
          <p:nvPr>
            <p:ph idx="1"/>
          </p:nvPr>
        </p:nvSpPr>
        <p:spPr>
          <a:xfrm>
            <a:off x="397125" y="2523718"/>
            <a:ext cx="2804504" cy="3918792"/>
          </a:xfrm>
        </p:spPr>
        <p:txBody>
          <a:bodyPr>
            <a:normAutofit/>
          </a:bodyPr>
          <a:lstStyle/>
          <a:p>
            <a:r>
              <a:rPr lang="en-US" sz="1800" dirty="0"/>
              <a:t>Use </a:t>
            </a:r>
            <a:r>
              <a:rPr lang="en-US" sz="1800" u="sng" dirty="0"/>
              <a:t>Lent</a:t>
            </a:r>
            <a:r>
              <a:rPr lang="en-US" sz="1800" dirty="0"/>
              <a:t> to incrementally improve prayer life</a:t>
            </a:r>
          </a:p>
          <a:p>
            <a:pPr marL="0" indent="0">
              <a:buNone/>
            </a:pPr>
            <a:endParaRPr lang="en-US" sz="1800" dirty="0"/>
          </a:p>
          <a:p>
            <a:r>
              <a:rPr lang="en-US" sz="1800" dirty="0"/>
              <a:t>Commit today…hold each other </a:t>
            </a:r>
            <a:r>
              <a:rPr lang="en-US" sz="1800" u="sng" dirty="0"/>
              <a:t>accountable</a:t>
            </a:r>
          </a:p>
          <a:p>
            <a:endParaRPr lang="en-US" sz="1800" dirty="0"/>
          </a:p>
        </p:txBody>
      </p:sp>
      <p:sp>
        <p:nvSpPr>
          <p:cNvPr id="23" name="TextBox 22">
            <a:extLst>
              <a:ext uri="{FF2B5EF4-FFF2-40B4-BE49-F238E27FC236}">
                <a16:creationId xmlns:a16="http://schemas.microsoft.com/office/drawing/2014/main" id="{AE66DD90-7C7E-4E24-9B3E-A9BDE53A95AC}"/>
              </a:ext>
            </a:extLst>
          </p:cNvPr>
          <p:cNvSpPr txBox="1"/>
          <p:nvPr/>
        </p:nvSpPr>
        <p:spPr>
          <a:xfrm>
            <a:off x="-9145" y="260946"/>
            <a:ext cx="2889077" cy="1754326"/>
          </a:xfrm>
          <a:prstGeom prst="rect">
            <a:avLst/>
          </a:prstGeom>
          <a:solidFill>
            <a:schemeClr val="bg1"/>
          </a:solidFill>
        </p:spPr>
        <p:txBody>
          <a:bodyPr wrap="square" rtlCol="0">
            <a:spAutoFit/>
          </a:bodyPr>
          <a:lstStyle/>
          <a:p>
            <a:pPr algn="ctr"/>
            <a:r>
              <a:rPr lang="en-US" sz="3600" dirty="0"/>
              <a:t>Team #2 </a:t>
            </a:r>
            <a:br>
              <a:rPr lang="en-US" sz="3600" dirty="0"/>
            </a:br>
            <a:r>
              <a:rPr lang="en-US" sz="3600" dirty="0"/>
              <a:t>Small Group Challenge</a:t>
            </a:r>
          </a:p>
        </p:txBody>
      </p:sp>
      <p:sp>
        <p:nvSpPr>
          <p:cNvPr id="30" name="TextBox 29">
            <a:extLst>
              <a:ext uri="{FF2B5EF4-FFF2-40B4-BE49-F238E27FC236}">
                <a16:creationId xmlns:a16="http://schemas.microsoft.com/office/drawing/2014/main" id="{28DC7B67-D5C6-4EAA-8725-97294F64C173}"/>
              </a:ext>
            </a:extLst>
          </p:cNvPr>
          <p:cNvSpPr txBox="1"/>
          <p:nvPr/>
        </p:nvSpPr>
        <p:spPr>
          <a:xfrm>
            <a:off x="-18290" y="-54193"/>
            <a:ext cx="727969" cy="369332"/>
          </a:xfrm>
          <a:prstGeom prst="rect">
            <a:avLst/>
          </a:prstGeom>
          <a:noFill/>
        </p:spPr>
        <p:txBody>
          <a:bodyPr wrap="square" rtlCol="0">
            <a:spAutoFit/>
          </a:bodyPr>
          <a:lstStyle/>
          <a:p>
            <a:r>
              <a:rPr lang="en-US" dirty="0"/>
              <a:t>Ken</a:t>
            </a:r>
          </a:p>
        </p:txBody>
      </p:sp>
      <p:sp>
        <p:nvSpPr>
          <p:cNvPr id="2" name="TextBox 1">
            <a:extLst>
              <a:ext uri="{FF2B5EF4-FFF2-40B4-BE49-F238E27FC236}">
                <a16:creationId xmlns:a16="http://schemas.microsoft.com/office/drawing/2014/main" id="{E98C4064-C92C-4E30-8539-6555BFA252D5}"/>
              </a:ext>
            </a:extLst>
          </p:cNvPr>
          <p:cNvSpPr txBox="1"/>
          <p:nvPr/>
        </p:nvSpPr>
        <p:spPr>
          <a:xfrm>
            <a:off x="486993" y="4974672"/>
            <a:ext cx="2714636" cy="1200329"/>
          </a:xfrm>
          <a:prstGeom prst="rect">
            <a:avLst/>
          </a:prstGeom>
          <a:noFill/>
        </p:spPr>
        <p:txBody>
          <a:bodyPr wrap="square" rtlCol="0">
            <a:spAutoFit/>
          </a:bodyPr>
          <a:lstStyle/>
          <a:p>
            <a:r>
              <a:rPr lang="en-US" dirty="0"/>
              <a:t>Please contact Ken Mai at:</a:t>
            </a:r>
          </a:p>
          <a:p>
            <a:endParaRPr lang="en-US" dirty="0"/>
          </a:p>
          <a:p>
            <a:r>
              <a:rPr lang="en-US" dirty="0">
                <a:hlinkClick r:id="rId4"/>
              </a:rPr>
              <a:t>Kenwmai@gmail.com</a:t>
            </a:r>
            <a:endParaRPr lang="en-US" dirty="0"/>
          </a:p>
          <a:p>
            <a:endParaRPr lang="en-US" dirty="0"/>
          </a:p>
        </p:txBody>
      </p:sp>
    </p:spTree>
    <p:extLst>
      <p:ext uri="{BB962C8B-B14F-4D97-AF65-F5344CB8AC3E}">
        <p14:creationId xmlns:p14="http://schemas.microsoft.com/office/powerpoint/2010/main" val="175560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C411-AA73-4EE5-8BA3-1F90BFC6A0F5}"/>
              </a:ext>
            </a:extLst>
          </p:cNvPr>
          <p:cNvSpPr>
            <a:spLocks noGrp="1"/>
          </p:cNvSpPr>
          <p:nvPr>
            <p:ph type="title"/>
          </p:nvPr>
        </p:nvSpPr>
        <p:spPr>
          <a:xfrm>
            <a:off x="705035" y="595945"/>
            <a:ext cx="10515600" cy="875278"/>
          </a:xfrm>
          <a:ln>
            <a:solidFill>
              <a:schemeClr val="tx1"/>
            </a:solidFill>
          </a:ln>
        </p:spPr>
        <p:txBody>
          <a:bodyPr/>
          <a:lstStyle/>
          <a:p>
            <a:r>
              <a:rPr lang="en-US" dirty="0"/>
              <a:t>Resources</a:t>
            </a:r>
          </a:p>
        </p:txBody>
      </p:sp>
      <p:sp>
        <p:nvSpPr>
          <p:cNvPr id="3" name="Content Placeholder 2">
            <a:extLst>
              <a:ext uri="{FF2B5EF4-FFF2-40B4-BE49-F238E27FC236}">
                <a16:creationId xmlns:a16="http://schemas.microsoft.com/office/drawing/2014/main" id="{2A88D5DE-7194-4215-AA57-3F653FABACDD}"/>
              </a:ext>
            </a:extLst>
          </p:cNvPr>
          <p:cNvSpPr>
            <a:spLocks noGrp="1"/>
          </p:cNvSpPr>
          <p:nvPr>
            <p:ph idx="1"/>
          </p:nvPr>
        </p:nvSpPr>
        <p:spPr>
          <a:xfrm>
            <a:off x="705035" y="1695712"/>
            <a:ext cx="10515600" cy="4977516"/>
          </a:xfrm>
        </p:spPr>
        <p:txBody>
          <a:bodyPr>
            <a:normAutofit lnSpcReduction="10000"/>
          </a:bodyPr>
          <a:lstStyle/>
          <a:p>
            <a:pPr marL="285750" indent="-285750">
              <a:buFont typeface="Arial" panose="020B0604020202020204" pitchFamily="34" charset="0"/>
              <a:buChar char="•"/>
            </a:pPr>
            <a:r>
              <a:rPr lang="en-US" dirty="0"/>
              <a:t>UCCB daily readings  </a:t>
            </a:r>
            <a:r>
              <a:rPr lang="en-US" dirty="0">
                <a:hlinkClick r:id="rId2"/>
              </a:rPr>
              <a:t>https://bible.usccb.org/daily-bible-reading</a:t>
            </a:r>
            <a:endParaRPr lang="en-US" dirty="0"/>
          </a:p>
          <a:p>
            <a:pPr marL="285750" indent="-285750">
              <a:buFont typeface="Arial" panose="020B0604020202020204" pitchFamily="34" charset="0"/>
              <a:buChar char="•"/>
            </a:pPr>
            <a:r>
              <a:rPr lang="en-US" dirty="0"/>
              <a:t>Bishop Barron’s Daily Gospel Reflection </a:t>
            </a:r>
            <a:r>
              <a:rPr lang="en-US" dirty="0">
                <a:hlinkClick r:id="rId3"/>
              </a:rPr>
              <a:t>https://dailycatholicgospel.com/sign-up-daily-gospel</a:t>
            </a:r>
            <a:endParaRPr lang="en-US" dirty="0"/>
          </a:p>
          <a:p>
            <a:pPr marL="285750" indent="-285750">
              <a:buFont typeface="Arial" panose="020B0604020202020204" pitchFamily="34" charset="0"/>
              <a:buChar char="•"/>
            </a:pPr>
            <a:r>
              <a:rPr lang="en-US" dirty="0"/>
              <a:t>University of Notre Dame Daily Gospel &amp; Reflections </a:t>
            </a:r>
            <a:r>
              <a:rPr lang="en-US" dirty="0">
                <a:hlinkClick r:id="rId4"/>
              </a:rPr>
              <a:t>http://faith.nd.edu/s/1210/faith/interior.aspx?sid=1210&amp;gid=609&amp;pgid=5683&amp;cid=15492</a:t>
            </a:r>
            <a:endParaRPr lang="en-US" dirty="0"/>
          </a:p>
          <a:p>
            <a:pPr marL="285750" indent="-285750">
              <a:buFont typeface="Arial" panose="020B0604020202020204" pitchFamily="34" charset="0"/>
              <a:buChar char="•"/>
            </a:pPr>
            <a:r>
              <a:rPr lang="en-US" dirty="0"/>
              <a:t>Dynamic Catholic Daily Reflections </a:t>
            </a:r>
            <a:r>
              <a:rPr lang="en-US" dirty="0">
                <a:hlinkClick r:id="rId5"/>
              </a:rPr>
              <a:t>https://www.dynamiccatholic.com/daily-reflections.html</a:t>
            </a:r>
            <a:endParaRPr lang="en-US" dirty="0"/>
          </a:p>
          <a:p>
            <a:pPr marL="285750" indent="-285750">
              <a:buFont typeface="Arial" panose="020B0604020202020204" pitchFamily="34" charset="0"/>
              <a:buChar char="•"/>
            </a:pPr>
            <a:r>
              <a:rPr lang="en-US" dirty="0"/>
              <a:t>Dynamic Catholic’s Best Lent Ever </a:t>
            </a:r>
            <a:r>
              <a:rPr lang="en-US" dirty="0">
                <a:hlinkClick r:id="rId6"/>
              </a:rPr>
              <a:t>https://www.dynamiccatholic.com/lent/best-lent-ever.html</a:t>
            </a:r>
            <a:endParaRPr lang="en-US" dirty="0"/>
          </a:p>
          <a:p>
            <a:pPr marL="285750" indent="-285750"/>
            <a:r>
              <a:rPr lang="en-US" dirty="0"/>
              <a:t>Formed Daily Reflections </a:t>
            </a:r>
            <a:r>
              <a:rPr lang="en-US" dirty="0">
                <a:hlinkClick r:id="rId7"/>
              </a:rPr>
              <a:t>https://watch.formed.org/browse</a:t>
            </a:r>
            <a:endParaRPr lang="en-US" dirty="0"/>
          </a:p>
          <a:p>
            <a:pPr marL="285750" indent="-285750"/>
            <a:r>
              <a:rPr lang="en-US" dirty="0"/>
              <a:t>Formed Daily Lenten Reflections </a:t>
            </a:r>
            <a:r>
              <a:rPr lang="en-US" dirty="0">
                <a:hlinkClick r:id="rId8"/>
              </a:rPr>
              <a:t>https://formed.org/lent</a:t>
            </a:r>
            <a:endParaRPr lang="en-US" dirty="0"/>
          </a:p>
          <a:p>
            <a:pPr marL="285750"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148C9C68-9D89-4EE9-91CB-5232689A272F}"/>
              </a:ext>
            </a:extLst>
          </p:cNvPr>
          <p:cNvSpPr txBox="1"/>
          <p:nvPr/>
        </p:nvSpPr>
        <p:spPr>
          <a:xfrm>
            <a:off x="0" y="2124"/>
            <a:ext cx="727969" cy="369332"/>
          </a:xfrm>
          <a:prstGeom prst="rect">
            <a:avLst/>
          </a:prstGeom>
          <a:noFill/>
        </p:spPr>
        <p:txBody>
          <a:bodyPr wrap="square" rtlCol="0">
            <a:spAutoFit/>
          </a:bodyPr>
          <a:lstStyle/>
          <a:p>
            <a:r>
              <a:rPr lang="en-US" dirty="0"/>
              <a:t>Ken</a:t>
            </a:r>
          </a:p>
        </p:txBody>
      </p:sp>
    </p:spTree>
    <p:extLst>
      <p:ext uri="{BB962C8B-B14F-4D97-AF65-F5344CB8AC3E}">
        <p14:creationId xmlns:p14="http://schemas.microsoft.com/office/powerpoint/2010/main" val="347751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C9D3-D6AE-4F06-A51F-73B2D1BFAFBA}"/>
              </a:ext>
            </a:extLst>
          </p:cNvPr>
          <p:cNvSpPr>
            <a:spLocks noGrp="1"/>
          </p:cNvSpPr>
          <p:nvPr>
            <p:ph type="title"/>
          </p:nvPr>
        </p:nvSpPr>
        <p:spPr>
          <a:xfrm>
            <a:off x="545236" y="2103437"/>
            <a:ext cx="10960223" cy="1325563"/>
          </a:xfrm>
        </p:spPr>
        <p:txBody>
          <a:bodyPr/>
          <a:lstStyle/>
          <a:p>
            <a:r>
              <a:rPr lang="en-US" dirty="0"/>
              <a:t>Chad, let’s send everyone to their small group</a:t>
            </a:r>
          </a:p>
        </p:txBody>
      </p:sp>
      <p:sp>
        <p:nvSpPr>
          <p:cNvPr id="4" name="TextBox 3">
            <a:extLst>
              <a:ext uri="{FF2B5EF4-FFF2-40B4-BE49-F238E27FC236}">
                <a16:creationId xmlns:a16="http://schemas.microsoft.com/office/drawing/2014/main" id="{E192453E-EEA1-4BF9-A576-82EEEA7D56AA}"/>
              </a:ext>
            </a:extLst>
          </p:cNvPr>
          <p:cNvSpPr txBox="1"/>
          <p:nvPr/>
        </p:nvSpPr>
        <p:spPr>
          <a:xfrm>
            <a:off x="0" y="168676"/>
            <a:ext cx="790112" cy="369332"/>
          </a:xfrm>
          <a:prstGeom prst="rect">
            <a:avLst/>
          </a:prstGeom>
          <a:noFill/>
        </p:spPr>
        <p:txBody>
          <a:bodyPr wrap="square" rtlCol="0">
            <a:spAutoFit/>
          </a:bodyPr>
          <a:lstStyle/>
          <a:p>
            <a:r>
              <a:rPr lang="en-US" dirty="0"/>
              <a:t>John</a:t>
            </a:r>
          </a:p>
        </p:txBody>
      </p:sp>
    </p:spTree>
    <p:extLst>
      <p:ext uri="{BB962C8B-B14F-4D97-AF65-F5344CB8AC3E}">
        <p14:creationId xmlns:p14="http://schemas.microsoft.com/office/powerpoint/2010/main" val="295960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red heart on a rock&#10;&#10;Description automatically generated with low confidence">
            <a:extLst>
              <a:ext uri="{FF2B5EF4-FFF2-40B4-BE49-F238E27FC236}">
                <a16:creationId xmlns:a16="http://schemas.microsoft.com/office/drawing/2014/main" id="{65CBB737-6D93-430C-9AA5-2EDCAD701C6F}"/>
              </a:ext>
            </a:extLst>
          </p:cNvPr>
          <p:cNvPicPr>
            <a:picLocks noChangeAspect="1"/>
          </p:cNvPicPr>
          <p:nvPr/>
        </p:nvPicPr>
        <p:blipFill rotWithShape="1">
          <a:blip r:embed="rId2">
            <a:alphaModFix amt="35000"/>
          </a:blip>
          <a:srcRect b="17883"/>
          <a:stretch/>
        </p:blipFill>
        <p:spPr>
          <a:xfrm>
            <a:off x="20" y="-43846"/>
            <a:ext cx="12191980" cy="6857999"/>
          </a:xfrm>
          <a:prstGeom prst="rect">
            <a:avLst/>
          </a:prstGeom>
        </p:spPr>
      </p:pic>
      <p:sp>
        <p:nvSpPr>
          <p:cNvPr id="2" name="Title 1">
            <a:extLst>
              <a:ext uri="{FF2B5EF4-FFF2-40B4-BE49-F238E27FC236}">
                <a16:creationId xmlns:a16="http://schemas.microsoft.com/office/drawing/2014/main" id="{B14BC9D3-D6AE-4F06-A51F-73B2D1BFAFBA}"/>
              </a:ext>
            </a:extLst>
          </p:cNvPr>
          <p:cNvSpPr>
            <a:spLocks noGrp="1"/>
          </p:cNvSpPr>
          <p:nvPr>
            <p:ph type="title"/>
          </p:nvPr>
        </p:nvSpPr>
        <p:spPr>
          <a:xfrm>
            <a:off x="461639" y="1065862"/>
            <a:ext cx="3932808" cy="4726276"/>
          </a:xfrm>
        </p:spPr>
        <p:txBody>
          <a:bodyPr>
            <a:normAutofit/>
          </a:bodyPr>
          <a:lstStyle/>
          <a:p>
            <a:pPr algn="ctr"/>
            <a: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‘How to Develop a More Active Prayer Life’</a:t>
            </a:r>
            <a:br>
              <a:rPr lang="en-US"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4000" dirty="0">
                <a:solidFill>
                  <a:srgbClr val="FFFFFF"/>
                </a:solidFill>
              </a:rPr>
              <a:t>Opening Prayer</a:t>
            </a:r>
          </a:p>
        </p:txBody>
      </p:sp>
      <p:sp>
        <p:nvSpPr>
          <p:cNvPr id="3" name="Content Placeholder 2">
            <a:extLst>
              <a:ext uri="{FF2B5EF4-FFF2-40B4-BE49-F238E27FC236}">
                <a16:creationId xmlns:a16="http://schemas.microsoft.com/office/drawing/2014/main" id="{CEB4A0FF-9A7B-4C22-93E7-4E88776D9A57}"/>
              </a:ext>
            </a:extLst>
          </p:cNvPr>
          <p:cNvSpPr>
            <a:spLocks noGrp="1"/>
          </p:cNvSpPr>
          <p:nvPr>
            <p:ph idx="1"/>
          </p:nvPr>
        </p:nvSpPr>
        <p:spPr>
          <a:xfrm>
            <a:off x="5155379" y="1065862"/>
            <a:ext cx="6394470" cy="4726276"/>
          </a:xfrm>
        </p:spPr>
        <p:txBody>
          <a:bodyPr anchor="ctr">
            <a:normAutofit/>
          </a:bodyPr>
          <a:lstStyle/>
          <a:p>
            <a:pPr marL="0" marR="0" indent="0">
              <a:spcBef>
                <a:spcPts val="0"/>
              </a:spcBef>
              <a:spcAft>
                <a:spcPts val="800"/>
              </a:spcAft>
              <a:buNone/>
            </a:pPr>
            <a:r>
              <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Dear God,</a:t>
            </a:r>
          </a:p>
          <a:p>
            <a:pPr marL="0" marR="0" indent="0">
              <a:spcBef>
                <a:spcPts val="0"/>
              </a:spcBef>
              <a:spcAft>
                <a:spcPts val="800"/>
              </a:spcAft>
              <a:buNone/>
            </a:pPr>
            <a:r>
              <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 love and honor you Father, Son, and Holy Spirit.</a:t>
            </a:r>
          </a:p>
          <a:p>
            <a:pPr marL="0" marR="0" indent="0">
              <a:spcBef>
                <a:spcPts val="0"/>
              </a:spcBef>
              <a:spcAft>
                <a:spcPts val="800"/>
              </a:spcAft>
              <a:buNone/>
            </a:pPr>
            <a:endPar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Thank you for bringing this group of Fathers together this morning.  Today we are discussing how to develop a more active prayer life.  Dear Lord, please open our hearts and minds to hear and understand one another as we discuss our prayer lives.  Help us to provide one another insight as we share the obstacles and road blocks we face in our prayerful communications with you God.   Help us recognize our needs and our strengths as we consider the various forms our prayers can take.  And help us embrace the potential value in our lives that springs from a more intentional life of prayer.</a:t>
            </a:r>
          </a:p>
          <a:p>
            <a:pPr marL="0" marR="0" indent="0">
              <a:spcBef>
                <a:spcPts val="0"/>
              </a:spcBef>
              <a:spcAft>
                <a:spcPts val="800"/>
              </a:spcAft>
              <a:buNone/>
            </a:pPr>
            <a:endPar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Finally, Lord, help us to value the two-way communications available to us through prayer.  Let us take enough time to not only actively pray, but to actively listen as well.  Dear Lord, “when we hear your voice, harden not our hearts.”</a:t>
            </a:r>
          </a:p>
          <a:p>
            <a:endParaRPr lang="en-US" sz="1700" dirty="0">
              <a:solidFill>
                <a:srgbClr val="FFFFFF"/>
              </a:solidFill>
            </a:endParaRPr>
          </a:p>
        </p:txBody>
      </p:sp>
      <p:sp>
        <p:nvSpPr>
          <p:cNvPr id="5" name="TextBox 4">
            <a:extLst>
              <a:ext uri="{FF2B5EF4-FFF2-40B4-BE49-F238E27FC236}">
                <a16:creationId xmlns:a16="http://schemas.microsoft.com/office/drawing/2014/main" id="{2E616E44-3021-46D9-9122-F7B0E6FB6CA5}"/>
              </a:ext>
            </a:extLst>
          </p:cNvPr>
          <p:cNvSpPr txBox="1"/>
          <p:nvPr/>
        </p:nvSpPr>
        <p:spPr>
          <a:xfrm>
            <a:off x="0" y="141676"/>
            <a:ext cx="712149" cy="369332"/>
          </a:xfrm>
          <a:prstGeom prst="rect">
            <a:avLst/>
          </a:prstGeom>
          <a:noFill/>
        </p:spPr>
        <p:txBody>
          <a:bodyPr wrap="square">
            <a:spAutoFit/>
          </a:bodyPr>
          <a:lstStyle/>
          <a:p>
            <a:pPr>
              <a:spcAft>
                <a:spcPts val="600"/>
              </a:spcAft>
            </a:pPr>
            <a:r>
              <a:rPr lang="en-US" b="0" i="0" dirty="0">
                <a:effectLst/>
                <a:latin typeface="Arial" panose="020B0604020202020204" pitchFamily="34" charset="0"/>
              </a:rPr>
              <a:t>Walt</a:t>
            </a:r>
            <a:endParaRPr lang="en-US" dirty="0"/>
          </a:p>
        </p:txBody>
      </p:sp>
    </p:spTree>
    <p:extLst>
      <p:ext uri="{BB962C8B-B14F-4D97-AF65-F5344CB8AC3E}">
        <p14:creationId xmlns:p14="http://schemas.microsoft.com/office/powerpoint/2010/main" val="316131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2AE6F-CA68-43B8-AD44-E05A716886CB}"/>
              </a:ext>
            </a:extLst>
          </p:cNvPr>
          <p:cNvSpPr>
            <a:spLocks noGrp="1"/>
          </p:cNvSpPr>
          <p:nvPr>
            <p:ph type="title"/>
          </p:nvPr>
        </p:nvSpPr>
        <p:spPr>
          <a:xfrm>
            <a:off x="5297762" y="329184"/>
            <a:ext cx="6251110" cy="1783080"/>
          </a:xfrm>
        </p:spPr>
        <p:txBody>
          <a:bodyPr anchor="b">
            <a:normAutofit/>
          </a:bodyPr>
          <a:lstStyle/>
          <a:p>
            <a:r>
              <a:rPr lang="en-US" sz="5400" dirty="0"/>
              <a:t>Prayer of St. Francis</a:t>
            </a:r>
            <a:endParaRPr lang="en-US" sz="5400"/>
          </a:p>
        </p:txBody>
      </p:sp>
      <p:pic>
        <p:nvPicPr>
          <p:cNvPr id="6" name="Picture 5">
            <a:extLst>
              <a:ext uri="{FF2B5EF4-FFF2-40B4-BE49-F238E27FC236}">
                <a16:creationId xmlns:a16="http://schemas.microsoft.com/office/drawing/2014/main" id="{D2675145-1B28-45BB-BB9A-A4AEC2FD78DC}"/>
              </a:ext>
            </a:extLst>
          </p:cNvPr>
          <p:cNvPicPr>
            <a:picLocks noChangeAspect="1"/>
          </p:cNvPicPr>
          <p:nvPr/>
        </p:nvPicPr>
        <p:blipFill rotWithShape="1">
          <a:blip r:embed="rId2"/>
          <a:srcRect l="24488" r="24240"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EC3719-A06D-4232-A92C-D6F336F5EA90}"/>
              </a:ext>
            </a:extLst>
          </p:cNvPr>
          <p:cNvSpPr>
            <a:spLocks noGrp="1"/>
          </p:cNvSpPr>
          <p:nvPr>
            <p:ph idx="1"/>
          </p:nvPr>
        </p:nvSpPr>
        <p:spPr>
          <a:xfrm>
            <a:off x="5297762" y="2706624"/>
            <a:ext cx="6251110" cy="3483864"/>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p>
          <a:p>
            <a:pPr marL="0" indent="0">
              <a:buNone/>
            </a:pPr>
            <a:endParaRPr lang="en-US" sz="2200"/>
          </a:p>
          <a:p>
            <a:pPr marL="0" indent="0">
              <a:buNone/>
            </a:pPr>
            <a:endParaRPr lang="en-US" sz="2200"/>
          </a:p>
          <a:p>
            <a:pPr marL="0" indent="0">
              <a:buNone/>
            </a:pPr>
            <a:endParaRPr lang="en-US" sz="2200"/>
          </a:p>
          <a:p>
            <a:pPr marL="0" indent="0">
              <a:buNone/>
            </a:pPr>
            <a:r>
              <a:rPr lang="en-US" sz="2200">
                <a:hlinkClick r:id="rId3"/>
              </a:rPr>
              <a:t>https://youtu.be/agPnMxp5Occ</a:t>
            </a:r>
            <a:endParaRPr lang="en-US" sz="2200"/>
          </a:p>
          <a:p>
            <a:pPr marL="0" indent="0">
              <a:buNone/>
            </a:pPr>
            <a:endParaRPr lang="en-US" sz="2200"/>
          </a:p>
        </p:txBody>
      </p:sp>
      <p:sp>
        <p:nvSpPr>
          <p:cNvPr id="8" name="TextBox 7">
            <a:extLst>
              <a:ext uri="{FF2B5EF4-FFF2-40B4-BE49-F238E27FC236}">
                <a16:creationId xmlns:a16="http://schemas.microsoft.com/office/drawing/2014/main" id="{60165935-D54D-4DB6-8BA9-DFF7DBC4F297}"/>
              </a:ext>
            </a:extLst>
          </p:cNvPr>
          <p:cNvSpPr txBox="1"/>
          <p:nvPr/>
        </p:nvSpPr>
        <p:spPr>
          <a:xfrm flipH="1">
            <a:off x="6880930" y="6344150"/>
            <a:ext cx="2230474" cy="369332"/>
          </a:xfrm>
          <a:prstGeom prst="rect">
            <a:avLst/>
          </a:prstGeom>
          <a:noFill/>
        </p:spPr>
        <p:txBody>
          <a:bodyPr wrap="square" rtlCol="0">
            <a:spAutoFit/>
          </a:bodyPr>
          <a:lstStyle/>
          <a:p>
            <a:pPr>
              <a:spcAft>
                <a:spcPts val="600"/>
              </a:spcAft>
            </a:pPr>
            <a:r>
              <a:rPr lang="en-US" dirty="0"/>
              <a:t>Vince</a:t>
            </a:r>
            <a:endParaRPr lang="en-US"/>
          </a:p>
        </p:txBody>
      </p:sp>
    </p:spTree>
    <p:extLst>
      <p:ext uri="{BB962C8B-B14F-4D97-AF65-F5344CB8AC3E}">
        <p14:creationId xmlns:p14="http://schemas.microsoft.com/office/powerpoint/2010/main" val="310858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D860-FF09-45CA-8F3F-0B8A88795233}"/>
              </a:ext>
            </a:extLst>
          </p:cNvPr>
          <p:cNvSpPr>
            <a:spLocks noGrp="1"/>
          </p:cNvSpPr>
          <p:nvPr>
            <p:ph type="title"/>
          </p:nvPr>
        </p:nvSpPr>
        <p:spPr>
          <a:xfrm>
            <a:off x="2638425" y="93719"/>
            <a:ext cx="9153698" cy="1325563"/>
          </a:xfrm>
        </p:spPr>
        <p:txBody>
          <a:bodyPr>
            <a:normAutofit/>
          </a:bodyPr>
          <a:lstStyle/>
          <a:p>
            <a:pPr algn="ctr"/>
            <a:r>
              <a:rPr lang="en-US" dirty="0"/>
              <a:t>General George’s Prayer Journey  </a:t>
            </a:r>
            <a:r>
              <a:rPr lang="en-US" i="1" dirty="0"/>
              <a:t>Reflection</a:t>
            </a:r>
          </a:p>
        </p:txBody>
      </p:sp>
      <p:sp>
        <p:nvSpPr>
          <p:cNvPr id="4" name="Content Placeholder 3">
            <a:extLst>
              <a:ext uri="{FF2B5EF4-FFF2-40B4-BE49-F238E27FC236}">
                <a16:creationId xmlns:a16="http://schemas.microsoft.com/office/drawing/2014/main" id="{A74ACD16-2B1B-46C7-9A25-F353338E7F1F}"/>
              </a:ext>
            </a:extLst>
          </p:cNvPr>
          <p:cNvSpPr>
            <a:spLocks noGrp="1"/>
          </p:cNvSpPr>
          <p:nvPr>
            <p:ph sz="half" idx="1"/>
          </p:nvPr>
        </p:nvSpPr>
        <p:spPr>
          <a:xfrm>
            <a:off x="4766859" y="1827316"/>
            <a:ext cx="8466419" cy="4351338"/>
          </a:xfrm>
        </p:spPr>
        <p:txBody>
          <a:bodyPr>
            <a:normAutofit fontScale="55000" lnSpcReduction="20000"/>
          </a:bodyPr>
          <a:lstStyle/>
          <a:p>
            <a:pPr marL="0" indent="0">
              <a:buNone/>
            </a:pPr>
            <a:r>
              <a:rPr lang="en-US" sz="3800" b="1" dirty="0"/>
              <a:t>God as an ATM machine</a:t>
            </a:r>
            <a:br>
              <a:rPr lang="en-US" b="1" dirty="0"/>
            </a:br>
            <a:endParaRPr lang="en-US" b="1" dirty="0"/>
          </a:p>
          <a:p>
            <a:pPr marL="0" indent="0">
              <a:buNone/>
            </a:pPr>
            <a:r>
              <a:rPr lang="en-US" sz="3800" b="1" dirty="0"/>
              <a:t>What's really important in Prayer</a:t>
            </a:r>
          </a:p>
          <a:p>
            <a:pPr marL="0" indent="0">
              <a:buNone/>
            </a:pPr>
            <a:r>
              <a:rPr lang="en-US" dirty="0"/>
              <a:t>          *praying with the heart</a:t>
            </a:r>
          </a:p>
          <a:p>
            <a:pPr marL="0" indent="0">
              <a:buNone/>
            </a:pPr>
            <a:r>
              <a:rPr lang="en-US" dirty="0"/>
              <a:t>          *making a connection with God with minimal distractions</a:t>
            </a:r>
          </a:p>
          <a:p>
            <a:pPr marL="0" indent="0">
              <a:buNone/>
            </a:pPr>
            <a:r>
              <a:rPr lang="en-US" dirty="0"/>
              <a:t>          *looking for opportunities to pray EVERY DAY</a:t>
            </a:r>
          </a:p>
          <a:p>
            <a:pPr marL="0" indent="0">
              <a:buNone/>
            </a:pPr>
            <a:r>
              <a:rPr lang="en-US" dirty="0"/>
              <a:t>          *praying is like breathing for the soul</a:t>
            </a:r>
            <a:br>
              <a:rPr lang="en-US" dirty="0"/>
            </a:br>
            <a:endParaRPr lang="en-US" dirty="0"/>
          </a:p>
          <a:p>
            <a:pPr marL="0" indent="0">
              <a:buNone/>
            </a:pPr>
            <a:r>
              <a:rPr lang="en-US" dirty="0"/>
              <a:t>   </a:t>
            </a:r>
            <a:r>
              <a:rPr lang="en-US" sz="3800" b="1" dirty="0"/>
              <a:t>My Daily Prayers</a:t>
            </a:r>
          </a:p>
          <a:p>
            <a:pPr marL="0" indent="0">
              <a:buNone/>
            </a:pPr>
            <a:r>
              <a:rPr lang="en-US" dirty="0"/>
              <a:t>          *Thanksgiving</a:t>
            </a:r>
          </a:p>
          <a:p>
            <a:pPr marL="0" indent="0">
              <a:buNone/>
            </a:pPr>
            <a:r>
              <a:rPr lang="en-US" dirty="0"/>
              <a:t>          *Self Offering</a:t>
            </a:r>
          </a:p>
          <a:p>
            <a:pPr marL="0" indent="0">
              <a:buNone/>
            </a:pPr>
            <a:r>
              <a:rPr lang="en-US" dirty="0"/>
              <a:t>          *Praying before and after receiving the Holy Eucharist</a:t>
            </a:r>
          </a:p>
          <a:p>
            <a:pPr marL="0" indent="0">
              <a:buNone/>
            </a:pPr>
            <a:r>
              <a:rPr lang="en-US" dirty="0"/>
              <a:t>          *Consecration to Blessed Virgin Mary</a:t>
            </a:r>
          </a:p>
          <a:p>
            <a:pPr marL="0" indent="0">
              <a:buNone/>
            </a:pPr>
            <a:r>
              <a:rPr lang="en-US" dirty="0"/>
              <a:t>          *Rosary (meditating on Sacred Scripture)</a:t>
            </a:r>
          </a:p>
        </p:txBody>
      </p:sp>
      <p:sp>
        <p:nvSpPr>
          <p:cNvPr id="5" name="TextBox 4">
            <a:extLst>
              <a:ext uri="{FF2B5EF4-FFF2-40B4-BE49-F238E27FC236}">
                <a16:creationId xmlns:a16="http://schemas.microsoft.com/office/drawing/2014/main" id="{70253905-9E19-499F-BEDD-315E6CEBCC9D}"/>
              </a:ext>
            </a:extLst>
          </p:cNvPr>
          <p:cNvSpPr txBox="1"/>
          <p:nvPr/>
        </p:nvSpPr>
        <p:spPr>
          <a:xfrm>
            <a:off x="0" y="93719"/>
            <a:ext cx="912677" cy="646331"/>
          </a:xfrm>
          <a:prstGeom prst="rect">
            <a:avLst/>
          </a:prstGeom>
          <a:noFill/>
        </p:spPr>
        <p:txBody>
          <a:bodyPr wrap="square" rtlCol="0">
            <a:spAutoFit/>
          </a:bodyPr>
          <a:lstStyle/>
          <a:p>
            <a:r>
              <a:rPr lang="en-US" dirty="0"/>
              <a:t>George</a:t>
            </a:r>
          </a:p>
          <a:p>
            <a:endParaRPr lang="en-US" dirty="0"/>
          </a:p>
        </p:txBody>
      </p:sp>
      <p:pic>
        <p:nvPicPr>
          <p:cNvPr id="6" name="Picture 5">
            <a:extLst>
              <a:ext uri="{FF2B5EF4-FFF2-40B4-BE49-F238E27FC236}">
                <a16:creationId xmlns:a16="http://schemas.microsoft.com/office/drawing/2014/main" id="{90B1ECAB-25D6-4FE0-B583-A456DEAECEE8}"/>
              </a:ext>
            </a:extLst>
          </p:cNvPr>
          <p:cNvPicPr>
            <a:picLocks noChangeAspect="1"/>
          </p:cNvPicPr>
          <p:nvPr/>
        </p:nvPicPr>
        <p:blipFill rotWithShape="1">
          <a:blip r:embed="rId2"/>
          <a:srcRect t="14636" r="-2" b="22543"/>
          <a:stretch/>
        </p:blipFill>
        <p:spPr>
          <a:xfrm>
            <a:off x="-1" y="0"/>
            <a:ext cx="3057525" cy="6858000"/>
          </a:xfrm>
          <a:prstGeom prst="rect">
            <a:avLst/>
          </a:prstGeom>
        </p:spPr>
      </p:pic>
      <p:sp>
        <p:nvSpPr>
          <p:cNvPr id="7" name="TextBox 6">
            <a:extLst>
              <a:ext uri="{FF2B5EF4-FFF2-40B4-BE49-F238E27FC236}">
                <a16:creationId xmlns:a16="http://schemas.microsoft.com/office/drawing/2014/main" id="{52F5DC6B-74D1-4402-B312-0406EAF5C7C4}"/>
              </a:ext>
            </a:extLst>
          </p:cNvPr>
          <p:cNvSpPr txBox="1"/>
          <p:nvPr/>
        </p:nvSpPr>
        <p:spPr>
          <a:xfrm>
            <a:off x="106262" y="-90947"/>
            <a:ext cx="6123962" cy="369332"/>
          </a:xfrm>
          <a:prstGeom prst="rect">
            <a:avLst/>
          </a:prstGeom>
          <a:noFill/>
        </p:spPr>
        <p:txBody>
          <a:bodyPr wrap="square">
            <a:spAutoFit/>
          </a:bodyPr>
          <a:lstStyle/>
          <a:p>
            <a:r>
              <a:rPr lang="en-US" dirty="0">
                <a:solidFill>
                  <a:schemeClr val="bg1"/>
                </a:solidFill>
              </a:rPr>
              <a:t>George</a:t>
            </a:r>
          </a:p>
        </p:txBody>
      </p:sp>
    </p:spTree>
    <p:extLst>
      <p:ext uri="{BB962C8B-B14F-4D97-AF65-F5344CB8AC3E}">
        <p14:creationId xmlns:p14="http://schemas.microsoft.com/office/powerpoint/2010/main" val="259418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55FC-400F-A946-8612-4886B93FBF97}"/>
              </a:ext>
            </a:extLst>
          </p:cNvPr>
          <p:cNvSpPr>
            <a:spLocks noGrp="1"/>
          </p:cNvSpPr>
          <p:nvPr>
            <p:ph type="ctrTitle"/>
          </p:nvPr>
        </p:nvSpPr>
        <p:spPr>
          <a:xfrm>
            <a:off x="4965430" y="629268"/>
            <a:ext cx="6586491" cy="1286160"/>
          </a:xfrm>
        </p:spPr>
        <p:txBody>
          <a:bodyPr vert="horz" lIns="91440" tIns="45720" rIns="91440" bIns="45720" rtlCol="0" anchor="b">
            <a:normAutofit/>
          </a:bodyPr>
          <a:lstStyle/>
          <a:p>
            <a:r>
              <a:rPr lang="en-US" sz="2800" dirty="0"/>
              <a:t>Time for God</a:t>
            </a:r>
            <a:br>
              <a:rPr lang="en-US" sz="2800" dirty="0"/>
            </a:br>
            <a:r>
              <a:rPr lang="en-US" sz="2800" dirty="0"/>
              <a:t>A Guide to Mental Prayer</a:t>
            </a:r>
            <a:br>
              <a:rPr lang="en-US" sz="2800" dirty="0"/>
            </a:br>
            <a:r>
              <a:rPr lang="en-US" sz="2800" dirty="0"/>
              <a:t>by Jacques Philippe</a:t>
            </a:r>
          </a:p>
        </p:txBody>
      </p:sp>
      <p:sp>
        <p:nvSpPr>
          <p:cNvPr id="4" name="TextBox 3">
            <a:extLst>
              <a:ext uri="{FF2B5EF4-FFF2-40B4-BE49-F238E27FC236}">
                <a16:creationId xmlns:a16="http://schemas.microsoft.com/office/drawing/2014/main" id="{13DA1BA6-0063-A341-96C3-AA7D62114C6A}"/>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u="sng" dirty="0"/>
              <a:t>Material Conditions for Mental Prayer - </a:t>
            </a:r>
            <a:r>
              <a:rPr lang="en-US" sz="1600" u="sng" dirty="0">
                <a:solidFill>
                  <a:schemeClr val="bg1"/>
                </a:solidFill>
                <a:highlight>
                  <a:srgbClr val="FFFF00"/>
                </a:highlight>
              </a:rPr>
              <a:t>Time</a:t>
            </a:r>
          </a:p>
          <a:p>
            <a:pPr indent="-228600" defTabSz="914400">
              <a:lnSpc>
                <a:spcPct val="90000"/>
              </a:lnSpc>
              <a:spcAft>
                <a:spcPts val="600"/>
              </a:spcAft>
              <a:buFont typeface="Arial" panose="020B0604020202020204" pitchFamily="34" charset="0"/>
              <a:buChar char="•"/>
            </a:pPr>
            <a:endParaRPr lang="en-US" sz="1600" u="sng" dirty="0"/>
          </a:p>
          <a:p>
            <a:pPr marL="800100" lvl="1" indent="-228600" defTabSz="914400">
              <a:lnSpc>
                <a:spcPct val="90000"/>
              </a:lnSpc>
              <a:spcAft>
                <a:spcPts val="600"/>
              </a:spcAft>
              <a:buFont typeface="Arial" panose="020B0604020202020204" pitchFamily="34" charset="0"/>
              <a:buChar char="•"/>
            </a:pPr>
            <a:r>
              <a:rPr lang="en-US" sz="1600" dirty="0"/>
              <a:t>All times are good for praying, however, one should try to pray at the most favorable time – when the mind is relatively fresh and not crowded with pressing concerns.</a:t>
            </a:r>
          </a:p>
          <a:p>
            <a:pPr lvl="1" indent="-228600" defTabSz="914400">
              <a:lnSpc>
                <a:spcPct val="90000"/>
              </a:lnSpc>
              <a:spcAft>
                <a:spcPts val="600"/>
              </a:spcAft>
              <a:buFont typeface="Arial" panose="020B0604020202020204" pitchFamily="34" charset="0"/>
              <a:buChar char="•"/>
            </a:pPr>
            <a:endParaRPr lang="en-US" sz="1600" dirty="0"/>
          </a:p>
          <a:p>
            <a:pPr marL="800100" lvl="1" indent="-228600" defTabSz="914400">
              <a:lnSpc>
                <a:spcPct val="90000"/>
              </a:lnSpc>
              <a:spcAft>
                <a:spcPts val="600"/>
              </a:spcAft>
              <a:buFont typeface="Arial" panose="020B0604020202020204" pitchFamily="34" charset="0"/>
              <a:buChar char="•"/>
            </a:pPr>
            <a:r>
              <a:rPr lang="en-US" sz="1600" dirty="0"/>
              <a:t>A quarter of an hour should be the absolute minimum.  Five minutes are not enough for God since that is what we give to someone when we want to get rid of them.</a:t>
            </a:r>
          </a:p>
          <a:p>
            <a:pPr lvl="1" indent="-228600" defTabSz="914400">
              <a:lnSpc>
                <a:spcPct val="90000"/>
              </a:lnSpc>
              <a:spcAft>
                <a:spcPts val="600"/>
              </a:spcAft>
              <a:buFont typeface="Arial" panose="020B0604020202020204" pitchFamily="34" charset="0"/>
              <a:buChar char="•"/>
            </a:pPr>
            <a:endParaRPr lang="en-US" sz="1600" dirty="0"/>
          </a:p>
          <a:p>
            <a:pPr marL="800100" lvl="1" indent="-228600" defTabSz="914400">
              <a:lnSpc>
                <a:spcPct val="90000"/>
              </a:lnSpc>
              <a:spcAft>
                <a:spcPts val="600"/>
              </a:spcAft>
              <a:buFont typeface="Arial" panose="020B0604020202020204" pitchFamily="34" charset="0"/>
              <a:buChar char="•"/>
            </a:pPr>
            <a:r>
              <a:rPr lang="en-US" sz="1600" dirty="0"/>
              <a:t>As a general rule, we must keep faithfully to a minimum length and not give into temptation to shorten it.</a:t>
            </a:r>
          </a:p>
          <a:p>
            <a:pPr lvl="1" indent="-228600" defTabSz="914400">
              <a:lnSpc>
                <a:spcPct val="90000"/>
              </a:lnSpc>
              <a:spcAft>
                <a:spcPts val="600"/>
              </a:spcAft>
              <a:buFont typeface="Arial" panose="020B0604020202020204" pitchFamily="34" charset="0"/>
              <a:buChar char="•"/>
            </a:pPr>
            <a:endParaRPr lang="en-US" sz="1600" dirty="0"/>
          </a:p>
          <a:p>
            <a:pPr marL="800100" lvl="1" indent="-228600" defTabSz="914400">
              <a:lnSpc>
                <a:spcPct val="90000"/>
              </a:lnSpc>
              <a:spcAft>
                <a:spcPts val="600"/>
              </a:spcAft>
              <a:buFont typeface="Arial" panose="020B0604020202020204" pitchFamily="34" charset="0"/>
              <a:buChar char="•"/>
            </a:pPr>
            <a:r>
              <a:rPr lang="en-US" sz="1600" dirty="0"/>
              <a:t>Time after the Eucharist is a privileged time for mental prayer.</a:t>
            </a:r>
          </a:p>
        </p:txBody>
      </p:sp>
      <p:pic>
        <p:nvPicPr>
          <p:cNvPr id="6" name="Picture 5">
            <a:extLst>
              <a:ext uri="{FF2B5EF4-FFF2-40B4-BE49-F238E27FC236}">
                <a16:creationId xmlns:a16="http://schemas.microsoft.com/office/drawing/2014/main" id="{2C992A9E-ABEF-4E28-A33F-3BBEBC154351}"/>
              </a:ext>
            </a:extLst>
          </p:cNvPr>
          <p:cNvPicPr>
            <a:picLocks noChangeAspect="1"/>
          </p:cNvPicPr>
          <p:nvPr/>
        </p:nvPicPr>
        <p:blipFill rotWithShape="1">
          <a:blip r:embed="rId2"/>
          <a:srcRect l="6684" r="2890"/>
          <a:stretch/>
        </p:blipFill>
        <p:spPr>
          <a:xfrm>
            <a:off x="20" y="10"/>
            <a:ext cx="4635571" cy="6857990"/>
          </a:xfrm>
          <a:prstGeom prst="rect">
            <a:avLst/>
          </a:prstGeom>
          <a:effectLst/>
        </p:spPr>
      </p:pic>
      <p:sp>
        <p:nvSpPr>
          <p:cNvPr id="5" name="TextBox 4">
            <a:extLst>
              <a:ext uri="{FF2B5EF4-FFF2-40B4-BE49-F238E27FC236}">
                <a16:creationId xmlns:a16="http://schemas.microsoft.com/office/drawing/2014/main" id="{ADD0C9F0-7AB3-4935-96E5-F24040B69E72}"/>
              </a:ext>
            </a:extLst>
          </p:cNvPr>
          <p:cNvSpPr txBox="1"/>
          <p:nvPr/>
        </p:nvSpPr>
        <p:spPr>
          <a:xfrm>
            <a:off x="0" y="71021"/>
            <a:ext cx="608860" cy="369332"/>
          </a:xfrm>
          <a:prstGeom prst="rect">
            <a:avLst/>
          </a:prstGeom>
          <a:noFill/>
        </p:spPr>
        <p:txBody>
          <a:bodyPr wrap="square" rtlCol="0">
            <a:spAutoFit/>
          </a:bodyPr>
          <a:lstStyle/>
          <a:p>
            <a:pPr>
              <a:spcAft>
                <a:spcPts val="600"/>
              </a:spcAft>
            </a:pPr>
            <a:r>
              <a:rPr lang="en-US" dirty="0"/>
              <a:t>Ted</a:t>
            </a:r>
            <a:endParaRPr lang="en-US"/>
          </a:p>
        </p:txBody>
      </p:sp>
    </p:spTree>
    <p:extLst>
      <p:ext uri="{BB962C8B-B14F-4D97-AF65-F5344CB8AC3E}">
        <p14:creationId xmlns:p14="http://schemas.microsoft.com/office/powerpoint/2010/main" val="148501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55FC-400F-A946-8612-4886B93FBF97}"/>
              </a:ext>
            </a:extLst>
          </p:cNvPr>
          <p:cNvSpPr>
            <a:spLocks noGrp="1"/>
          </p:cNvSpPr>
          <p:nvPr>
            <p:ph type="ctrTitle"/>
          </p:nvPr>
        </p:nvSpPr>
        <p:spPr>
          <a:xfrm>
            <a:off x="4965430" y="629268"/>
            <a:ext cx="6586491" cy="1286160"/>
          </a:xfrm>
        </p:spPr>
        <p:txBody>
          <a:bodyPr vert="horz" lIns="91440" tIns="45720" rIns="91440" bIns="45720" rtlCol="0" anchor="b">
            <a:normAutofit/>
          </a:bodyPr>
          <a:lstStyle/>
          <a:p>
            <a:r>
              <a:rPr lang="en-US" sz="2800" dirty="0"/>
              <a:t>Time for God</a:t>
            </a:r>
            <a:br>
              <a:rPr lang="en-US" sz="2800" dirty="0"/>
            </a:br>
            <a:r>
              <a:rPr lang="en-US" sz="2800" dirty="0"/>
              <a:t>A Guide to Mental Prayer</a:t>
            </a:r>
            <a:br>
              <a:rPr lang="en-US" sz="2800" dirty="0"/>
            </a:br>
            <a:r>
              <a:rPr lang="en-US" sz="2800" dirty="0"/>
              <a:t>by Jacques Philippe</a:t>
            </a:r>
          </a:p>
        </p:txBody>
      </p:sp>
      <p:sp>
        <p:nvSpPr>
          <p:cNvPr id="4" name="TextBox 3">
            <a:extLst>
              <a:ext uri="{FF2B5EF4-FFF2-40B4-BE49-F238E27FC236}">
                <a16:creationId xmlns:a16="http://schemas.microsoft.com/office/drawing/2014/main" id="{13DA1BA6-0063-A341-96C3-AA7D62114C6A}"/>
              </a:ext>
            </a:extLst>
          </p:cNvPr>
          <p:cNvSpPr txBox="1"/>
          <p:nvPr/>
        </p:nvSpPr>
        <p:spPr>
          <a:xfrm>
            <a:off x="4965431" y="2438400"/>
            <a:ext cx="6586489" cy="3785419"/>
          </a:xfrm>
          <a:prstGeom prst="rect">
            <a:avLst/>
          </a:prstGeom>
        </p:spPr>
        <p:txBody>
          <a:bodyPr vert="horz" lIns="91440" tIns="45720" rIns="91440" bIns="45720" rtlCol="0">
            <a:normAutofit/>
          </a:bodyPr>
          <a:lstStyle/>
          <a:p>
            <a:pPr defTabSz="914400">
              <a:lnSpc>
                <a:spcPct val="90000"/>
              </a:lnSpc>
              <a:spcAft>
                <a:spcPts val="600"/>
              </a:spcAft>
            </a:pPr>
            <a:r>
              <a:rPr lang="en-US" sz="1700" u="sng" dirty="0"/>
              <a:t>Material Conditions for Mental Prayer - </a:t>
            </a:r>
            <a:r>
              <a:rPr lang="en-US" sz="1700" u="sng" dirty="0">
                <a:solidFill>
                  <a:schemeClr val="bg1"/>
                </a:solidFill>
                <a:highlight>
                  <a:srgbClr val="FFFF00"/>
                </a:highlight>
              </a:rPr>
              <a:t>Place</a:t>
            </a:r>
          </a:p>
          <a:p>
            <a:pPr indent="-228600" defTabSz="914400">
              <a:lnSpc>
                <a:spcPct val="90000"/>
              </a:lnSpc>
              <a:spcAft>
                <a:spcPts val="600"/>
              </a:spcAft>
              <a:buFont typeface="Arial" panose="020B0604020202020204" pitchFamily="34" charset="0"/>
              <a:buChar char="•"/>
            </a:pPr>
            <a:endParaRPr lang="en-US" sz="1700" u="sng" dirty="0"/>
          </a:p>
          <a:p>
            <a:pPr marL="800100" lvl="1" indent="-228600" defTabSz="914400">
              <a:lnSpc>
                <a:spcPct val="90000"/>
              </a:lnSpc>
              <a:spcAft>
                <a:spcPts val="600"/>
              </a:spcAft>
              <a:buFont typeface="Arial" panose="020B0604020202020204" pitchFamily="34" charset="0"/>
              <a:buChar char="•"/>
            </a:pPr>
            <a:r>
              <a:rPr lang="en-US" sz="1700" dirty="0"/>
              <a:t>It is desirable to find a place that favors silence, recollection and attention to God’s presence. </a:t>
            </a:r>
          </a:p>
          <a:p>
            <a:pPr lvl="1" indent="-228600" defTabSz="914400">
              <a:lnSpc>
                <a:spcPct val="90000"/>
              </a:lnSpc>
              <a:spcAft>
                <a:spcPts val="600"/>
              </a:spcAft>
              <a:buFont typeface="Arial" panose="020B0604020202020204" pitchFamily="34" charset="0"/>
              <a:buChar char="•"/>
            </a:pPr>
            <a:endParaRPr lang="en-US" sz="1700" dirty="0"/>
          </a:p>
          <a:p>
            <a:pPr marL="800100" lvl="1" indent="-228600" defTabSz="914400">
              <a:lnSpc>
                <a:spcPct val="90000"/>
              </a:lnSpc>
              <a:spcAft>
                <a:spcPts val="600"/>
              </a:spcAft>
              <a:buFont typeface="Arial" panose="020B0604020202020204" pitchFamily="34" charset="0"/>
              <a:buChar char="•"/>
            </a:pPr>
            <a:r>
              <a:rPr lang="en-US" sz="1700" dirty="0"/>
              <a:t>The best place is a chapel with the Blessed Sacrament, particularly if it is exposed.</a:t>
            </a:r>
          </a:p>
          <a:p>
            <a:pPr lvl="1" indent="-228600" defTabSz="914400">
              <a:lnSpc>
                <a:spcPct val="90000"/>
              </a:lnSpc>
              <a:spcAft>
                <a:spcPts val="600"/>
              </a:spcAft>
              <a:buFont typeface="Arial" panose="020B0604020202020204" pitchFamily="34" charset="0"/>
              <a:buChar char="•"/>
            </a:pPr>
            <a:endParaRPr lang="en-US" sz="1700" dirty="0"/>
          </a:p>
          <a:p>
            <a:pPr marL="800100" lvl="1" indent="-228600" defTabSz="914400">
              <a:lnSpc>
                <a:spcPct val="90000"/>
              </a:lnSpc>
              <a:spcAft>
                <a:spcPts val="600"/>
              </a:spcAft>
              <a:buFont typeface="Arial" panose="020B0604020202020204" pitchFamily="34" charset="0"/>
              <a:buChar char="•"/>
            </a:pPr>
            <a:r>
              <a:rPr lang="en-US" sz="1700" dirty="0"/>
              <a:t>If done at home, it is ideal to have a dedicated space for prayer, with icons, candle alter, or whatever else helps. At times we need material things to help us with devotion.</a:t>
            </a:r>
          </a:p>
          <a:p>
            <a:pPr lvl="1" indent="-228600" defTabSz="914400">
              <a:lnSpc>
                <a:spcPct val="90000"/>
              </a:lnSpc>
              <a:spcAft>
                <a:spcPts val="600"/>
              </a:spcAft>
              <a:buFont typeface="Arial" panose="020B0604020202020204" pitchFamily="34" charset="0"/>
              <a:buChar char="•"/>
            </a:pPr>
            <a:endParaRPr lang="en-US" sz="1700" dirty="0"/>
          </a:p>
        </p:txBody>
      </p:sp>
      <p:pic>
        <p:nvPicPr>
          <p:cNvPr id="6" name="Picture 5" descr="A person standing in front of a rainbow&#10;&#10;Description automatically generated with low confidence">
            <a:extLst>
              <a:ext uri="{FF2B5EF4-FFF2-40B4-BE49-F238E27FC236}">
                <a16:creationId xmlns:a16="http://schemas.microsoft.com/office/drawing/2014/main" id="{4AE9A1C5-405E-496E-86F3-025B0B004493}"/>
              </a:ext>
            </a:extLst>
          </p:cNvPr>
          <p:cNvPicPr>
            <a:picLocks noChangeAspect="1"/>
          </p:cNvPicPr>
          <p:nvPr/>
        </p:nvPicPr>
        <p:blipFill rotWithShape="1">
          <a:blip r:embed="rId2"/>
          <a:srcRect l="6684" r="2890"/>
          <a:stretch/>
        </p:blipFill>
        <p:spPr>
          <a:xfrm>
            <a:off x="20" y="10"/>
            <a:ext cx="4635571" cy="6857990"/>
          </a:xfrm>
          <a:prstGeom prst="rect">
            <a:avLst/>
          </a:prstGeom>
          <a:effectLst/>
        </p:spPr>
      </p:pic>
      <p:sp>
        <p:nvSpPr>
          <p:cNvPr id="5" name="TextBox 4">
            <a:extLst>
              <a:ext uri="{FF2B5EF4-FFF2-40B4-BE49-F238E27FC236}">
                <a16:creationId xmlns:a16="http://schemas.microsoft.com/office/drawing/2014/main" id="{67F59FBE-2397-4312-AE98-236BE26E1D3E}"/>
              </a:ext>
            </a:extLst>
          </p:cNvPr>
          <p:cNvSpPr txBox="1"/>
          <p:nvPr/>
        </p:nvSpPr>
        <p:spPr>
          <a:xfrm>
            <a:off x="0" y="71021"/>
            <a:ext cx="608860" cy="369332"/>
          </a:xfrm>
          <a:prstGeom prst="rect">
            <a:avLst/>
          </a:prstGeom>
          <a:noFill/>
        </p:spPr>
        <p:txBody>
          <a:bodyPr wrap="square" rtlCol="0">
            <a:spAutoFit/>
          </a:bodyPr>
          <a:lstStyle/>
          <a:p>
            <a:pPr>
              <a:spcAft>
                <a:spcPts val="600"/>
              </a:spcAft>
            </a:pPr>
            <a:r>
              <a:rPr lang="en-US"/>
              <a:t>Ted</a:t>
            </a:r>
          </a:p>
        </p:txBody>
      </p:sp>
    </p:spTree>
    <p:extLst>
      <p:ext uri="{BB962C8B-B14F-4D97-AF65-F5344CB8AC3E}">
        <p14:creationId xmlns:p14="http://schemas.microsoft.com/office/powerpoint/2010/main" val="17201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55FC-400F-A946-8612-4886B93FBF97}"/>
              </a:ext>
            </a:extLst>
          </p:cNvPr>
          <p:cNvSpPr>
            <a:spLocks noGrp="1"/>
          </p:cNvSpPr>
          <p:nvPr>
            <p:ph type="ctrTitle"/>
          </p:nvPr>
        </p:nvSpPr>
        <p:spPr>
          <a:xfrm>
            <a:off x="838201" y="365125"/>
            <a:ext cx="5251316" cy="1807305"/>
          </a:xfrm>
        </p:spPr>
        <p:txBody>
          <a:bodyPr vert="horz" lIns="91440" tIns="45720" rIns="91440" bIns="45720" rtlCol="0" anchor="ctr">
            <a:normAutofit/>
          </a:bodyPr>
          <a:lstStyle/>
          <a:p>
            <a:r>
              <a:rPr lang="en-US" sz="3700" dirty="0"/>
              <a:t>Time for God</a:t>
            </a:r>
            <a:br>
              <a:rPr lang="en-US" sz="3700" dirty="0"/>
            </a:br>
            <a:r>
              <a:rPr lang="en-US" sz="3700" dirty="0"/>
              <a:t>A Guide to Mental Prayer</a:t>
            </a:r>
            <a:br>
              <a:rPr lang="en-US" sz="3700" dirty="0"/>
            </a:br>
            <a:r>
              <a:rPr lang="en-US" sz="3700" dirty="0"/>
              <a:t>by Jacques Philippe</a:t>
            </a:r>
          </a:p>
        </p:txBody>
      </p:sp>
      <p:sp>
        <p:nvSpPr>
          <p:cNvPr id="4" name="TextBox 3">
            <a:extLst>
              <a:ext uri="{FF2B5EF4-FFF2-40B4-BE49-F238E27FC236}">
                <a16:creationId xmlns:a16="http://schemas.microsoft.com/office/drawing/2014/main" id="{13DA1BA6-0063-A341-96C3-AA7D62114C6A}"/>
              </a:ext>
            </a:extLst>
          </p:cNvPr>
          <p:cNvSpPr txBox="1"/>
          <p:nvPr/>
        </p:nvSpPr>
        <p:spPr>
          <a:xfrm>
            <a:off x="838200" y="2333297"/>
            <a:ext cx="4619621" cy="3843666"/>
          </a:xfrm>
          <a:prstGeom prst="rect">
            <a:avLst/>
          </a:prstGeom>
        </p:spPr>
        <p:txBody>
          <a:bodyPr vert="horz" lIns="91440" tIns="45720" rIns="91440" bIns="45720" rtlCol="0">
            <a:normAutofit/>
          </a:bodyPr>
          <a:lstStyle/>
          <a:p>
            <a:pPr defTabSz="914400">
              <a:lnSpc>
                <a:spcPct val="90000"/>
              </a:lnSpc>
              <a:spcAft>
                <a:spcPts val="600"/>
              </a:spcAft>
            </a:pPr>
            <a:r>
              <a:rPr lang="en-US" sz="1600" u="sng" dirty="0"/>
              <a:t>Some Methods of Mental Prayer</a:t>
            </a:r>
          </a:p>
          <a:p>
            <a:pPr indent="-228600" defTabSz="914400">
              <a:lnSpc>
                <a:spcPct val="90000"/>
              </a:lnSpc>
              <a:spcAft>
                <a:spcPts val="600"/>
              </a:spcAft>
              <a:buFont typeface="Arial" panose="020B0604020202020204" pitchFamily="34" charset="0"/>
              <a:buChar char="•"/>
            </a:pPr>
            <a:endParaRPr lang="en-US" sz="1100" u="sng" dirty="0"/>
          </a:p>
          <a:p>
            <a:pPr marL="800100" lvl="1" indent="-228600" defTabSz="914400">
              <a:lnSpc>
                <a:spcPct val="90000"/>
              </a:lnSpc>
              <a:spcAft>
                <a:spcPts val="600"/>
              </a:spcAft>
              <a:buFont typeface="Arial" panose="020B0604020202020204" pitchFamily="34" charset="0"/>
              <a:buChar char="•"/>
            </a:pPr>
            <a:r>
              <a:rPr lang="en-US" sz="1100" b="1" u="sng" dirty="0"/>
              <a:t>Lectio Divina </a:t>
            </a:r>
            <a:r>
              <a:rPr lang="en-US" sz="1100" dirty="0"/>
              <a:t>– reading of scripture followed by meditation, trying to understand what God wants to tell us through the text. </a:t>
            </a:r>
          </a:p>
          <a:p>
            <a:pPr lvl="1" indent="-228600" defTabSz="914400">
              <a:lnSpc>
                <a:spcPct val="90000"/>
              </a:lnSpc>
              <a:spcAft>
                <a:spcPts val="600"/>
              </a:spcAft>
              <a:buFont typeface="Arial" panose="020B0604020202020204" pitchFamily="34" charset="0"/>
              <a:buChar char="•"/>
            </a:pPr>
            <a:endParaRPr lang="en-US" sz="1100" dirty="0"/>
          </a:p>
          <a:p>
            <a:pPr marL="800100" lvl="1" indent="-228600" defTabSz="914400">
              <a:lnSpc>
                <a:spcPct val="90000"/>
              </a:lnSpc>
              <a:spcAft>
                <a:spcPts val="600"/>
              </a:spcAft>
              <a:buFont typeface="Arial" panose="020B0604020202020204" pitchFamily="34" charset="0"/>
              <a:buChar char="•"/>
            </a:pPr>
            <a:r>
              <a:rPr lang="en-US" sz="1100" b="1" u="sng" dirty="0"/>
              <a:t>The “Jesus Prayer” </a:t>
            </a:r>
            <a:r>
              <a:rPr lang="en-US" sz="1100" dirty="0"/>
              <a:t>– repetition of a short formula that contains the name of Jesus, such as “Lord Jesus, Son of the Living God, have mercy on me, a sinner!”. The advantage of this prayer is that it is poor, simple, and based on an attitude of great humility.</a:t>
            </a:r>
          </a:p>
          <a:p>
            <a:pPr lvl="1" indent="-228600" defTabSz="914400">
              <a:lnSpc>
                <a:spcPct val="90000"/>
              </a:lnSpc>
              <a:spcAft>
                <a:spcPts val="600"/>
              </a:spcAft>
              <a:buFont typeface="Arial" panose="020B0604020202020204" pitchFamily="34" charset="0"/>
              <a:buChar char="•"/>
            </a:pPr>
            <a:endParaRPr lang="en-US" sz="1100" dirty="0"/>
          </a:p>
          <a:p>
            <a:pPr marL="800100" lvl="1" indent="-228600" defTabSz="914400">
              <a:lnSpc>
                <a:spcPct val="90000"/>
              </a:lnSpc>
              <a:spcAft>
                <a:spcPts val="600"/>
              </a:spcAft>
              <a:buFont typeface="Arial" panose="020B0604020202020204" pitchFamily="34" charset="0"/>
              <a:buChar char="•"/>
            </a:pPr>
            <a:r>
              <a:rPr lang="en-US" sz="1100" b="1" u="sng" dirty="0"/>
              <a:t>The Holy Rosary</a:t>
            </a:r>
          </a:p>
          <a:p>
            <a:pPr marL="1371600" lvl="2" indent="-228600" defTabSz="914400">
              <a:lnSpc>
                <a:spcPct val="90000"/>
              </a:lnSpc>
              <a:spcAft>
                <a:spcPts val="600"/>
              </a:spcAft>
              <a:buFont typeface="Arial" panose="020B0604020202020204" pitchFamily="34" charset="0"/>
              <a:buChar char="•"/>
            </a:pPr>
            <a:r>
              <a:rPr lang="en-US" sz="1100" dirty="0"/>
              <a:t>The name of Jesus is at the heart of the Hail Mary.</a:t>
            </a:r>
          </a:p>
          <a:p>
            <a:pPr marL="1371600" lvl="2" indent="-228600" defTabSz="914400">
              <a:lnSpc>
                <a:spcPct val="90000"/>
              </a:lnSpc>
              <a:spcAft>
                <a:spcPts val="600"/>
              </a:spcAft>
              <a:buFont typeface="Arial" panose="020B0604020202020204" pitchFamily="34" charset="0"/>
              <a:buChar char="•"/>
            </a:pPr>
            <a:r>
              <a:rPr lang="en-US" sz="1100" dirty="0"/>
              <a:t>Mary leads us into her own prayer and introduces us into the mysteries of her Son.</a:t>
            </a:r>
          </a:p>
          <a:p>
            <a:pPr marL="1371600" lvl="2" indent="-228600" defTabSz="914400">
              <a:lnSpc>
                <a:spcPct val="90000"/>
              </a:lnSpc>
              <a:spcAft>
                <a:spcPts val="600"/>
              </a:spcAft>
              <a:buFont typeface="Arial" panose="020B0604020202020204" pitchFamily="34" charset="0"/>
              <a:buChar char="•"/>
            </a:pPr>
            <a:r>
              <a:rPr lang="en-US" sz="1100" dirty="0"/>
              <a:t>Mary somehow offers us a share into her own mental prayer, surely the deepest ever.</a:t>
            </a:r>
          </a:p>
          <a:p>
            <a:pPr lvl="1" indent="-228600" defTabSz="914400">
              <a:lnSpc>
                <a:spcPct val="90000"/>
              </a:lnSpc>
              <a:spcAft>
                <a:spcPts val="600"/>
              </a:spcAft>
              <a:buFont typeface="Arial" panose="020B0604020202020204" pitchFamily="34" charset="0"/>
              <a:buChar char="•"/>
            </a:pPr>
            <a:endParaRPr lang="en-US" sz="1100" dirty="0"/>
          </a:p>
        </p:txBody>
      </p:sp>
      <p:pic>
        <p:nvPicPr>
          <p:cNvPr id="6" name="Picture 5">
            <a:extLst>
              <a:ext uri="{FF2B5EF4-FFF2-40B4-BE49-F238E27FC236}">
                <a16:creationId xmlns:a16="http://schemas.microsoft.com/office/drawing/2014/main" id="{ABDA4CAC-F03A-4E0A-8B58-85303FCD265F}"/>
              </a:ext>
            </a:extLst>
          </p:cNvPr>
          <p:cNvPicPr>
            <a:picLocks noChangeAspect="1"/>
          </p:cNvPicPr>
          <p:nvPr/>
        </p:nvPicPr>
        <p:blipFill rotWithShape="1">
          <a:blip r:embed="rId3"/>
          <a:srcRect t="6712" r="-2" b="731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80507859-B803-4A94-AD33-9368F0568A21}"/>
              </a:ext>
            </a:extLst>
          </p:cNvPr>
          <p:cNvSpPr txBox="1"/>
          <p:nvPr/>
        </p:nvSpPr>
        <p:spPr>
          <a:xfrm>
            <a:off x="0" y="71021"/>
            <a:ext cx="608860" cy="369332"/>
          </a:xfrm>
          <a:prstGeom prst="rect">
            <a:avLst/>
          </a:prstGeom>
          <a:noFill/>
        </p:spPr>
        <p:txBody>
          <a:bodyPr wrap="square" rtlCol="0">
            <a:spAutoFit/>
          </a:bodyPr>
          <a:lstStyle/>
          <a:p>
            <a:pPr>
              <a:spcAft>
                <a:spcPts val="600"/>
              </a:spcAft>
            </a:pPr>
            <a:r>
              <a:rPr lang="en-US" dirty="0"/>
              <a:t>Ted</a:t>
            </a:r>
            <a:endParaRPr lang="en-US"/>
          </a:p>
        </p:txBody>
      </p:sp>
    </p:spTree>
    <p:extLst>
      <p:ext uri="{BB962C8B-B14F-4D97-AF65-F5344CB8AC3E}">
        <p14:creationId xmlns:p14="http://schemas.microsoft.com/office/powerpoint/2010/main" val="250164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C49F20-724F-431D-8686-BFA79AFB1692}"/>
              </a:ext>
            </a:extLst>
          </p:cNvPr>
          <p:cNvPicPr>
            <a:picLocks noChangeAspect="1"/>
          </p:cNvPicPr>
          <p:nvPr/>
        </p:nvPicPr>
        <p:blipFill>
          <a:blip r:embed="rId2"/>
          <a:stretch>
            <a:fillRect/>
          </a:stretch>
        </p:blipFill>
        <p:spPr>
          <a:xfrm>
            <a:off x="638338" y="744066"/>
            <a:ext cx="4015954" cy="5372513"/>
          </a:xfrm>
          <a:prstGeom prst="rect">
            <a:avLst/>
          </a:prstGeom>
        </p:spPr>
      </p:pic>
      <p:sp>
        <p:nvSpPr>
          <p:cNvPr id="4" name="TextBox 3">
            <a:extLst>
              <a:ext uri="{FF2B5EF4-FFF2-40B4-BE49-F238E27FC236}">
                <a16:creationId xmlns:a16="http://schemas.microsoft.com/office/drawing/2014/main" id="{13DA1BA6-0063-A341-96C3-AA7D62114C6A}"/>
              </a:ext>
            </a:extLst>
          </p:cNvPr>
          <p:cNvSpPr txBox="1"/>
          <p:nvPr/>
        </p:nvSpPr>
        <p:spPr>
          <a:xfrm>
            <a:off x="6412190" y="2018032"/>
            <a:ext cx="4569487" cy="2926830"/>
          </a:xfrm>
          <a:prstGeom prst="rect">
            <a:avLst/>
          </a:prstGeom>
        </p:spPr>
        <p:txBody>
          <a:bodyPr vert="horz" lIns="91440" tIns="45720" rIns="91440" bIns="45720" rtlCol="0">
            <a:normAutofit/>
          </a:bodyPr>
          <a:lstStyle/>
          <a:p>
            <a:pPr defTabSz="914400">
              <a:lnSpc>
                <a:spcPct val="90000"/>
              </a:lnSpc>
              <a:spcAft>
                <a:spcPts val="600"/>
              </a:spcAft>
            </a:pPr>
            <a:r>
              <a:rPr lang="en-US" sz="1300" dirty="0"/>
              <a:t>Here is a point worth </a:t>
            </a:r>
            <a:r>
              <a:rPr lang="en-US" sz="1300" i="1" u="sng" dirty="0">
                <a:solidFill>
                  <a:schemeClr val="bg1"/>
                </a:solidFill>
                <a:highlight>
                  <a:srgbClr val="FFFF00"/>
                </a:highlight>
              </a:rPr>
              <a:t>underlining:</a:t>
            </a:r>
            <a:br>
              <a:rPr lang="en-US" sz="1300" dirty="0"/>
            </a:br>
            <a:br>
              <a:rPr lang="en-US" sz="1300" dirty="0"/>
            </a:br>
            <a:r>
              <a:rPr lang="en-US" sz="1300" dirty="0"/>
              <a:t>The mental prayer should not be treated as something exceptional, done at a time snatched with difficulty from other activities, but should be a habit, part of the normal rhythm of our lives, so that its place is never questioned, even for a single day. This will foster fidelity to mental prayer, which is essential.  Life is shaped by rhythms: the rhythm of heart-beat and breathing, the rhythm of day and night, of meals, of weeks, and so on. </a:t>
            </a:r>
          </a:p>
          <a:p>
            <a:pPr defTabSz="914400">
              <a:lnSpc>
                <a:spcPct val="90000"/>
              </a:lnSpc>
              <a:spcAft>
                <a:spcPts val="600"/>
              </a:spcAft>
            </a:pPr>
            <a:endParaRPr lang="en-US" sz="1300" i="1" dirty="0"/>
          </a:p>
          <a:p>
            <a:pPr defTabSz="914400">
              <a:lnSpc>
                <a:spcPct val="90000"/>
              </a:lnSpc>
              <a:spcAft>
                <a:spcPts val="600"/>
              </a:spcAft>
            </a:pPr>
            <a:r>
              <a:rPr lang="en-US" sz="1300" i="1" dirty="0"/>
              <a:t>Mental prayer should become a daily event as vital to us as the basic rhythms of existence. It should become the breathing of our souls.” (page 83)</a:t>
            </a:r>
          </a:p>
        </p:txBody>
      </p:sp>
      <p:sp>
        <p:nvSpPr>
          <p:cNvPr id="5" name="TextBox 4">
            <a:extLst>
              <a:ext uri="{FF2B5EF4-FFF2-40B4-BE49-F238E27FC236}">
                <a16:creationId xmlns:a16="http://schemas.microsoft.com/office/drawing/2014/main" id="{938B7BD0-227E-46B9-9C9C-4CCB8354101A}"/>
              </a:ext>
            </a:extLst>
          </p:cNvPr>
          <p:cNvSpPr txBox="1"/>
          <p:nvPr/>
        </p:nvSpPr>
        <p:spPr>
          <a:xfrm>
            <a:off x="0" y="71021"/>
            <a:ext cx="608860" cy="369332"/>
          </a:xfrm>
          <a:prstGeom prst="rect">
            <a:avLst/>
          </a:prstGeom>
          <a:noFill/>
        </p:spPr>
        <p:txBody>
          <a:bodyPr wrap="square" rtlCol="0">
            <a:spAutoFit/>
          </a:bodyPr>
          <a:lstStyle/>
          <a:p>
            <a:pPr>
              <a:spcAft>
                <a:spcPts val="600"/>
              </a:spcAft>
            </a:pPr>
            <a:r>
              <a:rPr lang="en-US" dirty="0"/>
              <a:t>Ted</a:t>
            </a:r>
            <a:endParaRPr lang="en-US"/>
          </a:p>
        </p:txBody>
      </p:sp>
    </p:spTree>
    <p:extLst>
      <p:ext uri="{BB962C8B-B14F-4D97-AF65-F5344CB8AC3E}">
        <p14:creationId xmlns:p14="http://schemas.microsoft.com/office/powerpoint/2010/main" val="284800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9679C0-8017-40B3-B411-5AD2890E38C1}"/>
              </a:ext>
            </a:extLst>
          </p:cNvPr>
          <p:cNvSpPr>
            <a:spLocks noGrp="1"/>
          </p:cNvSpPr>
          <p:nvPr>
            <p:ph type="subTitle" idx="1"/>
          </p:nvPr>
        </p:nvSpPr>
        <p:spPr>
          <a:xfrm>
            <a:off x="424676" y="615298"/>
            <a:ext cx="11454554" cy="5823306"/>
          </a:xfrm>
          <a:noFill/>
          <a:ln w="28575">
            <a:solidFill>
              <a:srgbClr val="7030A0"/>
            </a:solidFill>
          </a:ln>
        </p:spPr>
        <p:txBody>
          <a:bodyPr/>
          <a:lstStyle/>
          <a:p>
            <a:pPr algn="l"/>
            <a:r>
              <a:rPr lang="en-US" dirty="0"/>
              <a:t> “A loving conversation with Him  whom you know loves you.”  -  </a:t>
            </a:r>
            <a:r>
              <a:rPr lang="en-US" sz="1800" dirty="0"/>
              <a:t>St. Theresa of Avila</a:t>
            </a:r>
          </a:p>
          <a:p>
            <a:endParaRPr lang="en-US" dirty="0"/>
          </a:p>
          <a:p>
            <a:endParaRPr lang="en-US" dirty="0"/>
          </a:p>
          <a:p>
            <a:endParaRPr lang="en-US" dirty="0"/>
          </a:p>
          <a:p>
            <a:pPr algn="l"/>
            <a:endParaRPr lang="en-US" sz="1400" dirty="0"/>
          </a:p>
          <a:p>
            <a:pPr algn="l"/>
            <a:r>
              <a:rPr lang="en-US" sz="2800" b="1" dirty="0">
                <a:latin typeface="Bradley Hand ITC" panose="03070402050302030203" pitchFamily="66" charset="0"/>
              </a:rPr>
              <a:t>    </a:t>
            </a:r>
            <a:r>
              <a:rPr lang="en-US" sz="2200" b="1" dirty="0">
                <a:latin typeface="Cavolini" panose="020B0502040204020203" pitchFamily="66" charset="0"/>
                <a:cs typeface="Cavolini" panose="020B0502040204020203" pitchFamily="66" charset="0"/>
              </a:rPr>
              <a:t>Father,  Friend,  Confidant,  Counselor</a:t>
            </a:r>
          </a:p>
          <a:p>
            <a:pPr algn="l"/>
            <a:endParaRPr lang="en-US" sz="1800" u="sng" dirty="0"/>
          </a:p>
          <a:p>
            <a:pPr algn="l"/>
            <a:endParaRPr lang="en-US" sz="1800" u="sng" dirty="0"/>
          </a:p>
          <a:p>
            <a:pPr algn="l"/>
            <a:endParaRPr lang="en-US" sz="1400" dirty="0"/>
          </a:p>
          <a:p>
            <a:endParaRPr lang="en-US" sz="1400" dirty="0"/>
          </a:p>
          <a:p>
            <a:endParaRPr lang="en-US" sz="1400" dirty="0"/>
          </a:p>
          <a:p>
            <a:endParaRPr lang="en-US" dirty="0"/>
          </a:p>
          <a:p>
            <a:endParaRPr lang="en-US" dirty="0"/>
          </a:p>
        </p:txBody>
      </p:sp>
      <p:pic>
        <p:nvPicPr>
          <p:cNvPr id="4" name="Picture 3">
            <a:extLst>
              <a:ext uri="{FF2B5EF4-FFF2-40B4-BE49-F238E27FC236}">
                <a16:creationId xmlns:a16="http://schemas.microsoft.com/office/drawing/2014/main" id="{EF442431-C1E5-412B-91F6-C253A274898D}"/>
              </a:ext>
            </a:extLst>
          </p:cNvPr>
          <p:cNvPicPr>
            <a:picLocks noChangeAspect="1"/>
          </p:cNvPicPr>
          <p:nvPr/>
        </p:nvPicPr>
        <p:blipFill>
          <a:blip r:embed="rId2"/>
          <a:stretch>
            <a:fillRect/>
          </a:stretch>
        </p:blipFill>
        <p:spPr>
          <a:xfrm>
            <a:off x="7987054" y="1300953"/>
            <a:ext cx="3749053" cy="4553391"/>
          </a:xfrm>
          <a:prstGeom prst="rect">
            <a:avLst/>
          </a:prstGeom>
        </p:spPr>
      </p:pic>
      <p:pic>
        <p:nvPicPr>
          <p:cNvPr id="2" name="Picture 1">
            <a:extLst>
              <a:ext uri="{FF2B5EF4-FFF2-40B4-BE49-F238E27FC236}">
                <a16:creationId xmlns:a16="http://schemas.microsoft.com/office/drawing/2014/main" id="{9D469F89-DAC2-47B9-AF9F-E55D4DBEACCE}"/>
              </a:ext>
            </a:extLst>
          </p:cNvPr>
          <p:cNvPicPr>
            <a:picLocks noChangeAspect="1"/>
          </p:cNvPicPr>
          <p:nvPr/>
        </p:nvPicPr>
        <p:blipFill>
          <a:blip r:embed="rId3"/>
          <a:stretch>
            <a:fillRect/>
          </a:stretch>
        </p:blipFill>
        <p:spPr>
          <a:xfrm>
            <a:off x="940036" y="3377725"/>
            <a:ext cx="6296065" cy="2727687"/>
          </a:xfrm>
          <a:prstGeom prst="rect">
            <a:avLst/>
          </a:prstGeom>
        </p:spPr>
      </p:pic>
      <p:sp>
        <p:nvSpPr>
          <p:cNvPr id="8" name="TextBox 7">
            <a:extLst>
              <a:ext uri="{FF2B5EF4-FFF2-40B4-BE49-F238E27FC236}">
                <a16:creationId xmlns:a16="http://schemas.microsoft.com/office/drawing/2014/main" id="{A9448DBE-8E24-43B4-B619-E7E5F96BFC05}"/>
              </a:ext>
            </a:extLst>
          </p:cNvPr>
          <p:cNvSpPr txBox="1"/>
          <p:nvPr/>
        </p:nvSpPr>
        <p:spPr>
          <a:xfrm>
            <a:off x="940036" y="1135558"/>
            <a:ext cx="779376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panose="020F0502020204030204"/>
                <a:ea typeface="+mn-ea"/>
                <a:cs typeface="+mn-cs"/>
              </a:rPr>
              <a:t>Philippians 4:6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Have no anxiety at all, but in everything, by prayer and petition, with Thanksgiving, make your requests known to God.</a:t>
            </a:r>
          </a:p>
          <a:p>
            <a:r>
              <a:rPr lang="en-US" dirty="0"/>
              <a:t>			 </a:t>
            </a:r>
            <a:endParaRPr lang="en-US" sz="1800" dirty="0"/>
          </a:p>
        </p:txBody>
      </p:sp>
      <p:sp>
        <p:nvSpPr>
          <p:cNvPr id="9" name="TextBox 8">
            <a:extLst>
              <a:ext uri="{FF2B5EF4-FFF2-40B4-BE49-F238E27FC236}">
                <a16:creationId xmlns:a16="http://schemas.microsoft.com/office/drawing/2014/main" id="{D37B802D-2AE0-4D93-935C-67B546869550}"/>
              </a:ext>
            </a:extLst>
          </p:cNvPr>
          <p:cNvSpPr txBox="1"/>
          <p:nvPr/>
        </p:nvSpPr>
        <p:spPr>
          <a:xfrm>
            <a:off x="0" y="50064"/>
            <a:ext cx="912677" cy="369332"/>
          </a:xfrm>
          <a:prstGeom prst="rect">
            <a:avLst/>
          </a:prstGeom>
          <a:noFill/>
        </p:spPr>
        <p:txBody>
          <a:bodyPr wrap="square" rtlCol="0">
            <a:spAutoFit/>
          </a:bodyPr>
          <a:lstStyle/>
          <a:p>
            <a:r>
              <a:rPr lang="en-US" dirty="0"/>
              <a:t>Steve</a:t>
            </a:r>
          </a:p>
        </p:txBody>
      </p:sp>
    </p:spTree>
    <p:extLst>
      <p:ext uri="{BB962C8B-B14F-4D97-AF65-F5344CB8AC3E}">
        <p14:creationId xmlns:p14="http://schemas.microsoft.com/office/powerpoint/2010/main" val="629805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1410</TotalTime>
  <Words>1096</Words>
  <Application>Microsoft Office PowerPoint</Application>
  <PresentationFormat>Widescreen</PresentationFormat>
  <Paragraphs>127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Bradley Hand ITC</vt:lpstr>
      <vt:lpstr>Calibri</vt:lpstr>
      <vt:lpstr>Calibri Light</vt:lpstr>
      <vt:lpstr>Cavolini</vt:lpstr>
      <vt:lpstr>Office Theme</vt:lpstr>
      <vt:lpstr>PowerPoint Presentation</vt:lpstr>
      <vt:lpstr>‘How to Develop a More Active Prayer Life’ Opening Prayer</vt:lpstr>
      <vt:lpstr>Prayer of St. Francis</vt:lpstr>
      <vt:lpstr>General George’s Prayer Journey  Reflection</vt:lpstr>
      <vt:lpstr>Time for God A Guide to Mental Prayer by Jacques Philippe</vt:lpstr>
      <vt:lpstr>Time for God A Guide to Mental Prayer by Jacques Philippe</vt:lpstr>
      <vt:lpstr>Time for God A Guide to Mental Prayer by Jacques Philippe</vt:lpstr>
      <vt:lpstr>PowerPoint Presentation</vt:lpstr>
      <vt:lpstr>PowerPoint Presentation</vt:lpstr>
      <vt:lpstr>PowerPoint Presentation</vt:lpstr>
      <vt:lpstr>Resources</vt:lpstr>
      <vt:lpstr>Chad, let’s send everyone to their small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Fortin, Steve</dc:creator>
  <cp:lastModifiedBy>Kathy Scott</cp:lastModifiedBy>
  <cp:revision>47</cp:revision>
  <dcterms:created xsi:type="dcterms:W3CDTF">2021-02-09T17:17:58Z</dcterms:created>
  <dcterms:modified xsi:type="dcterms:W3CDTF">2021-02-17T04:08:45Z</dcterms:modified>
</cp:coreProperties>
</file>