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72" r:id="rId5"/>
    <p:sldId id="274" r:id="rId6"/>
    <p:sldId id="278" r:id="rId7"/>
    <p:sldId id="275" r:id="rId8"/>
    <p:sldId id="279" r:id="rId9"/>
    <p:sldId id="27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B6FE-FA19-4EB3-8A37-116BB0A5A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5BC567-865D-412E-B38C-1FCBE8EA1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B0FBB-CC19-48EB-9130-F644822EF992}"/>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5" name="Footer Placeholder 4">
            <a:extLst>
              <a:ext uri="{FF2B5EF4-FFF2-40B4-BE49-F238E27FC236}">
                <a16:creationId xmlns:a16="http://schemas.microsoft.com/office/drawing/2014/main" id="{89417C4D-9132-4F3A-9F38-52E241052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5E6E0-9316-4733-95F9-71D75EA27558}"/>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320178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0013-21AE-4810-9ACF-316CFC5A5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EEC59E-C076-4BB8-AD46-9E9CD89F3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003A0-B1CE-407B-A33D-93C64D492DB7}"/>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5" name="Footer Placeholder 4">
            <a:extLst>
              <a:ext uri="{FF2B5EF4-FFF2-40B4-BE49-F238E27FC236}">
                <a16:creationId xmlns:a16="http://schemas.microsoft.com/office/drawing/2014/main" id="{3467F7AB-C679-49D5-83BF-33D0764DB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94211-7E69-4104-9D7E-CB4DB5BCE1EF}"/>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387469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9165D-820F-4FA5-B93C-C10FFDDB9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CFB59-F398-4707-AD2D-FB2568C7E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F8A2C-F25F-44FB-B5FC-F6DF57731413}"/>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5" name="Footer Placeholder 4">
            <a:extLst>
              <a:ext uri="{FF2B5EF4-FFF2-40B4-BE49-F238E27FC236}">
                <a16:creationId xmlns:a16="http://schemas.microsoft.com/office/drawing/2014/main" id="{87FC155F-44A5-4B0E-800F-2E6A8610B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B0DBF-EADA-4549-A8DF-3554E34D39A6}"/>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154841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ABBB-4C93-417D-B902-CE2127A66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26961-7416-4AE2-822C-D5CFD5D50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8ADAE-FE92-4127-B809-101435F80D22}"/>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5" name="Footer Placeholder 4">
            <a:extLst>
              <a:ext uri="{FF2B5EF4-FFF2-40B4-BE49-F238E27FC236}">
                <a16:creationId xmlns:a16="http://schemas.microsoft.com/office/drawing/2014/main" id="{2474CA7C-FA34-4CDE-9325-D0A5FF936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7DE84-912C-4E52-B41F-E4473DEC80D7}"/>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275301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11EA-75F1-4301-B268-6E4880E9C7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1D1E6C-828F-4B7D-B4A2-62935592A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9F268-7D98-4C0A-9F62-9DFF7E821C0A}"/>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5" name="Footer Placeholder 4">
            <a:extLst>
              <a:ext uri="{FF2B5EF4-FFF2-40B4-BE49-F238E27FC236}">
                <a16:creationId xmlns:a16="http://schemas.microsoft.com/office/drawing/2014/main" id="{5C543E7A-BFB9-4502-89F1-2C5302A2E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E2C94-2C33-4143-B4D9-5EB7BE5C6517}"/>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336068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71A3-C8C4-4CD2-B146-E07639E11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E22B-61DE-4A27-81C1-BDC1C0CE2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F830E-DCCD-4E47-8554-7E3862B5C5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21E045-4FFD-4BC4-9CB3-077338440AF0}"/>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6" name="Footer Placeholder 5">
            <a:extLst>
              <a:ext uri="{FF2B5EF4-FFF2-40B4-BE49-F238E27FC236}">
                <a16:creationId xmlns:a16="http://schemas.microsoft.com/office/drawing/2014/main" id="{73FD727C-C646-47EA-BBD0-9FDF07853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37DDB-D07B-4776-9B13-0B5D569A6635}"/>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6296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ECA-978D-433D-ABB3-F79430A18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AB64E8-BBE2-4DFB-AE9C-EBD02A200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9219E-2435-415A-A22B-3855D7649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63A3F-D1F5-4872-BF66-3E4435D1A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EEF22-4693-4FEE-90B9-9F5727DE95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5973FB-108D-4FBE-BA6D-E41BD23A4C0B}"/>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8" name="Footer Placeholder 7">
            <a:extLst>
              <a:ext uri="{FF2B5EF4-FFF2-40B4-BE49-F238E27FC236}">
                <a16:creationId xmlns:a16="http://schemas.microsoft.com/office/drawing/2014/main" id="{A182CFAD-EA5F-4072-A3B5-5E9FF92417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AF3250-CF83-456C-8C88-30F7FDA6E605}"/>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226001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566-5E10-4A9F-91B0-BE822B2B0E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6A6BA-B99A-4152-98EA-47CF7E8FFF71}"/>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4" name="Footer Placeholder 3">
            <a:extLst>
              <a:ext uri="{FF2B5EF4-FFF2-40B4-BE49-F238E27FC236}">
                <a16:creationId xmlns:a16="http://schemas.microsoft.com/office/drawing/2014/main" id="{5C3F8E2B-1D6C-475D-AACE-2D60F3DA5A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573BA-E05F-429B-9642-A89506EC8A6A}"/>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271775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5D5FC-210B-49EE-8AFA-713D2BE62F84}"/>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3" name="Footer Placeholder 2">
            <a:extLst>
              <a:ext uri="{FF2B5EF4-FFF2-40B4-BE49-F238E27FC236}">
                <a16:creationId xmlns:a16="http://schemas.microsoft.com/office/drawing/2014/main" id="{8D781AAD-CA9A-43E2-AE31-911E6FAED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687882-C9DD-414A-A2E6-C5F5B06BC455}"/>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237877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B1B0-3530-4F48-9F2F-53345C6C8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1E777-8DC6-4370-B72C-8C022E780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B1B60F-25DE-44C3-8AA0-AAA4C70BD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19EC1-1D61-4555-80BD-F90BF6826C9B}"/>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6" name="Footer Placeholder 5">
            <a:extLst>
              <a:ext uri="{FF2B5EF4-FFF2-40B4-BE49-F238E27FC236}">
                <a16:creationId xmlns:a16="http://schemas.microsoft.com/office/drawing/2014/main" id="{6C293153-DED2-44C9-A565-355339202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008AF-F4AE-4D11-87EB-ED416718556A}"/>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159338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8AE4-8E12-41AA-8D61-2FA39F8B2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A0E691-4A72-4F75-803B-546ADE0AD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CDB827-A1DE-4F19-9A10-FAA691E54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AB9E7-7EF5-40A0-BEF2-AF3C74CEDDCC}"/>
              </a:ext>
            </a:extLst>
          </p:cNvPr>
          <p:cNvSpPr>
            <a:spLocks noGrp="1"/>
          </p:cNvSpPr>
          <p:nvPr>
            <p:ph type="dt" sz="half" idx="10"/>
          </p:nvPr>
        </p:nvSpPr>
        <p:spPr/>
        <p:txBody>
          <a:bodyPr/>
          <a:lstStyle/>
          <a:p>
            <a:fld id="{468F1B02-49A8-4A57-BC02-4FE7AF61E424}" type="datetimeFigureOut">
              <a:rPr lang="en-US" smtClean="0"/>
              <a:t>2/9/2021</a:t>
            </a:fld>
            <a:endParaRPr lang="en-US"/>
          </a:p>
        </p:txBody>
      </p:sp>
      <p:sp>
        <p:nvSpPr>
          <p:cNvPr id="6" name="Footer Placeholder 5">
            <a:extLst>
              <a:ext uri="{FF2B5EF4-FFF2-40B4-BE49-F238E27FC236}">
                <a16:creationId xmlns:a16="http://schemas.microsoft.com/office/drawing/2014/main" id="{3EDB7716-8F89-464F-B51C-C3FEC2870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D7BA5-6604-41C2-9809-71CAEE57403F}"/>
              </a:ext>
            </a:extLst>
          </p:cNvPr>
          <p:cNvSpPr>
            <a:spLocks noGrp="1"/>
          </p:cNvSpPr>
          <p:nvPr>
            <p:ph type="sldNum" sz="quarter" idx="12"/>
          </p:nvPr>
        </p:nvSpPr>
        <p:spPr/>
        <p:txBody>
          <a:bodyPr/>
          <a:lstStyle/>
          <a:p>
            <a:fld id="{05F79D23-CF24-4900-8FAE-4FF93DE9C598}" type="slidenum">
              <a:rPr lang="en-US" smtClean="0"/>
              <a:t>‹#›</a:t>
            </a:fld>
            <a:endParaRPr lang="en-US"/>
          </a:p>
        </p:txBody>
      </p:sp>
    </p:spTree>
    <p:extLst>
      <p:ext uri="{BB962C8B-B14F-4D97-AF65-F5344CB8AC3E}">
        <p14:creationId xmlns:p14="http://schemas.microsoft.com/office/powerpoint/2010/main" val="34949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6D511-72D4-4C46-9F95-EC130962E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6F980-8895-4D1E-814D-7BD99D8BB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CB606-BF24-47E7-9423-EF22E05D1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F1B02-49A8-4A57-BC02-4FE7AF61E424}" type="datetimeFigureOut">
              <a:rPr lang="en-US" smtClean="0"/>
              <a:t>2/9/2021</a:t>
            </a:fld>
            <a:endParaRPr lang="en-US"/>
          </a:p>
        </p:txBody>
      </p:sp>
      <p:sp>
        <p:nvSpPr>
          <p:cNvPr id="5" name="Footer Placeholder 4">
            <a:extLst>
              <a:ext uri="{FF2B5EF4-FFF2-40B4-BE49-F238E27FC236}">
                <a16:creationId xmlns:a16="http://schemas.microsoft.com/office/drawing/2014/main" id="{2A023EC6-E84B-42B9-9A9A-9A595B54E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4BD00E-C37C-42B8-936A-7D7D1FAA3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79D23-CF24-4900-8FAE-4FF93DE9C598}" type="slidenum">
              <a:rPr lang="en-US" smtClean="0"/>
              <a:t>‹#›</a:t>
            </a:fld>
            <a:endParaRPr lang="en-US"/>
          </a:p>
        </p:txBody>
      </p:sp>
    </p:spTree>
    <p:extLst>
      <p:ext uri="{BB962C8B-B14F-4D97-AF65-F5344CB8AC3E}">
        <p14:creationId xmlns:p14="http://schemas.microsoft.com/office/powerpoint/2010/main" val="424900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ng.com/videos/search?q=the+veil+removed%2fyoutube&amp;view=detail&amp;mid=6293CF01BE23714A0D906293CF01BE23714A0D90&amp;FORM=VIRE0&amp;ru=%2fsearch%3fq%3dthe%2bveil%2bremoved%252Fyoutube%26src%3dIE-SearchBox%26FORM%3dIESR4A%26PC%3dUF0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michaeljournal.org/articles/roman-catholic-church/item/the-holy-mass" TargetMode="External"/><Relationship Id="rId3" Type="http://schemas.openxmlformats.org/officeDocument/2006/relationships/image" Target="../media/image2.png"/><Relationship Id="rId7" Type="http://schemas.openxmlformats.org/officeDocument/2006/relationships/hyperlink" Target="https://liturgyguy.com/2017/04/04/8-saints-on-the-holy-mas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D3706AFB-4AF0-430C-8FBE-C38C0F8396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8AC53B5C-1F4B-4D51-ADA0-F74EBA6A5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E3BBF50A-9667-4DFA-9066-13B535B573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3">
            <a:extLst>
              <a:ext uri="{FF2B5EF4-FFF2-40B4-BE49-F238E27FC236}">
                <a16:creationId xmlns:a16="http://schemas.microsoft.com/office/drawing/2014/main" id="{F4A90212-E140-4FFD-A925-0783E3F39524}"/>
              </a:ext>
            </a:extLst>
          </p:cNvPr>
          <p:cNvPicPr>
            <a:picLocks noChangeAspect="1"/>
          </p:cNvPicPr>
          <p:nvPr/>
        </p:nvPicPr>
        <p:blipFill rotWithShape="1">
          <a:blip r:embed="rId2"/>
          <a:srcRect l="10658" t="9091" r="2" b="2"/>
          <a:stretch/>
        </p:blipFill>
        <p:spPr>
          <a:xfrm>
            <a:off x="642938" y="644525"/>
            <a:ext cx="7046913" cy="5562600"/>
          </a:xfrm>
          <a:prstGeom prst="rect">
            <a:avLst/>
          </a:prstGeom>
        </p:spPr>
      </p:pic>
      <p:sp>
        <p:nvSpPr>
          <p:cNvPr id="11" name="Title 1">
            <a:extLst>
              <a:ext uri="{FF2B5EF4-FFF2-40B4-BE49-F238E27FC236}">
                <a16:creationId xmlns:a16="http://schemas.microsoft.com/office/drawing/2014/main" id="{1447832D-A777-44D1-A3AB-7E8522CC6DE2}"/>
              </a:ext>
            </a:extLst>
          </p:cNvPr>
          <p:cNvSpPr txBox="1">
            <a:spLocks/>
          </p:cNvSpPr>
          <p:nvPr/>
        </p:nvSpPr>
        <p:spPr>
          <a:xfrm>
            <a:off x="8505226" y="3028337"/>
            <a:ext cx="3438144" cy="11247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What’s the Purpose of the Mass?</a:t>
            </a:r>
          </a:p>
        </p:txBody>
      </p:sp>
    </p:spTree>
    <p:extLst>
      <p:ext uri="{BB962C8B-B14F-4D97-AF65-F5344CB8AC3E}">
        <p14:creationId xmlns:p14="http://schemas.microsoft.com/office/powerpoint/2010/main" val="92850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3CA1-3363-445F-8C1F-F56BC68D932A}"/>
              </a:ext>
            </a:extLst>
          </p:cNvPr>
          <p:cNvSpPr>
            <a:spLocks noGrp="1"/>
          </p:cNvSpPr>
          <p:nvPr>
            <p:ph type="title"/>
          </p:nvPr>
        </p:nvSpPr>
        <p:spPr/>
        <p:txBody>
          <a:bodyPr/>
          <a:lstStyle/>
          <a:p>
            <a:r>
              <a:rPr lang="en-US" dirty="0"/>
              <a:t>Questions/Action</a:t>
            </a:r>
          </a:p>
        </p:txBody>
      </p:sp>
      <p:sp>
        <p:nvSpPr>
          <p:cNvPr id="3" name="Content Placeholder 2">
            <a:extLst>
              <a:ext uri="{FF2B5EF4-FFF2-40B4-BE49-F238E27FC236}">
                <a16:creationId xmlns:a16="http://schemas.microsoft.com/office/drawing/2014/main" id="{09CA1BF8-4B57-4A5E-83BD-0A5EE5643A3B}"/>
              </a:ext>
            </a:extLst>
          </p:cNvPr>
          <p:cNvSpPr>
            <a:spLocks noGrp="1"/>
          </p:cNvSpPr>
          <p:nvPr>
            <p:ph idx="1"/>
          </p:nvPr>
        </p:nvSpPr>
        <p:spPr/>
        <p:txBody>
          <a:bodyPr>
            <a:normAutofit fontScale="70000" lnSpcReduction="20000"/>
          </a:bodyPr>
          <a:lstStyle/>
          <a:p>
            <a:pPr marL="0" indent="0">
              <a:buNone/>
            </a:pPr>
            <a:r>
              <a:rPr lang="en-US" b="1" dirty="0"/>
              <a:t>Action Plan</a:t>
            </a:r>
            <a:r>
              <a:rPr lang="en-US" dirty="0"/>
              <a:t>:</a:t>
            </a:r>
          </a:p>
          <a:p>
            <a:pPr marL="0" indent="0">
              <a:buNone/>
            </a:pPr>
            <a:r>
              <a:rPr lang="en-US" dirty="0"/>
              <a:t>Come up with 1 or more things you will do to have a better experience at Mass. Some suggestions:</a:t>
            </a:r>
          </a:p>
          <a:p>
            <a:pPr marL="0" indent="0">
              <a:buNone/>
            </a:pPr>
            <a:r>
              <a:rPr lang="en-US" dirty="0"/>
              <a:t>1. Review the readings for the Mass a few days prior and any reflections that might be available.</a:t>
            </a:r>
          </a:p>
          <a:p>
            <a:pPr marL="0" indent="0">
              <a:buNone/>
            </a:pPr>
            <a:r>
              <a:rPr lang="en-US" dirty="0"/>
              <a:t>2. Arrive to Mass 10 minutes earlier than usual to give yourself a chance to settle into the right frame of mind.</a:t>
            </a:r>
          </a:p>
          <a:p>
            <a:pPr marL="0" indent="0">
              <a:buNone/>
            </a:pPr>
            <a:r>
              <a:rPr lang="en-US" dirty="0"/>
              <a:t>3. Sit in a different section of the church to see if your perspective changes your experience. (Or even attend a different church to see how their procedures might differ from what you’re used to.)</a:t>
            </a:r>
          </a:p>
          <a:p>
            <a:pPr marL="0" indent="0">
              <a:buNone/>
            </a:pPr>
            <a:r>
              <a:rPr lang="en-US" dirty="0"/>
              <a:t>4. Read a book or other information explaining the Mass.</a:t>
            </a:r>
          </a:p>
          <a:p>
            <a:pPr marL="0" indent="0">
              <a:buNone/>
            </a:pPr>
            <a:r>
              <a:rPr lang="en-US" dirty="0"/>
              <a:t>5. Take a journal with you and write down things that strike you during the Mass. Reflect on them later during quiet prayer time.</a:t>
            </a:r>
          </a:p>
          <a:p>
            <a:pPr marL="0" indent="0">
              <a:buNone/>
            </a:pPr>
            <a:r>
              <a:rPr lang="en-US" dirty="0"/>
              <a:t>6. Make it a practice to “debrief” the Mass with those with whom you attend – see what you each got out of it.</a:t>
            </a:r>
          </a:p>
          <a:p>
            <a:pPr marL="0" indent="0">
              <a:buNone/>
            </a:pPr>
            <a:r>
              <a:rPr lang="en-US" dirty="0"/>
              <a:t>7. Have you ever gone to Mass with a non-Catholic?  How would you explain it to them?</a:t>
            </a:r>
          </a:p>
        </p:txBody>
      </p:sp>
    </p:spTree>
    <p:extLst>
      <p:ext uri="{BB962C8B-B14F-4D97-AF65-F5344CB8AC3E}">
        <p14:creationId xmlns:p14="http://schemas.microsoft.com/office/powerpoint/2010/main" val="281342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12395" y="10"/>
            <a:ext cx="8668492" cy="6857990"/>
          </a:xfrm>
          <a:prstGeom prst="rect">
            <a:avLst/>
          </a:prstGeom>
        </p:spPr>
      </p:pic>
      <p:sp>
        <p:nvSpPr>
          <p:cNvPr id="32" name="Rectangle 12">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C7F9B-9D37-4B48-8DA3-B5D30556EEFE}"/>
              </a:ext>
            </a:extLst>
          </p:cNvPr>
          <p:cNvSpPr>
            <a:spLocks noGrp="1"/>
          </p:cNvSpPr>
          <p:nvPr>
            <p:ph type="title"/>
          </p:nvPr>
        </p:nvSpPr>
        <p:spPr>
          <a:xfrm>
            <a:off x="6634969" y="898271"/>
            <a:ext cx="4726519" cy="1124712"/>
          </a:xfrm>
        </p:spPr>
        <p:txBody>
          <a:bodyPr anchor="b">
            <a:normAutofit fontScale="90000"/>
          </a:bodyPr>
          <a:lstStyle/>
          <a:p>
            <a:r>
              <a:rPr lang="en-US" sz="5400" b="1" dirty="0"/>
              <a:t>The Veil Removed</a:t>
            </a:r>
          </a:p>
        </p:txBody>
      </p:sp>
      <p:sp>
        <p:nvSpPr>
          <p:cNvPr id="33"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62E5FB7-81D2-4F54-AF76-055C2EC5B2A6}"/>
              </a:ext>
            </a:extLst>
          </p:cNvPr>
          <p:cNvSpPr/>
          <p:nvPr/>
        </p:nvSpPr>
        <p:spPr>
          <a:xfrm>
            <a:off x="6096000" y="2098681"/>
            <a:ext cx="6096000" cy="707886"/>
          </a:xfrm>
          <a:prstGeom prst="rect">
            <a:avLst/>
          </a:prstGeom>
        </p:spPr>
        <p:txBody>
          <a:bodyPr>
            <a:spAutoFit/>
          </a:bodyPr>
          <a:lstStyle/>
          <a:p>
            <a:r>
              <a:rPr lang="en-US" sz="1000" dirty="0">
                <a:hlinkClick r:id="rId3"/>
              </a:rPr>
              <a:t>https://www.bing.com/videos/search?q=the+veil+removed%2fyoutube&amp;view=detail&amp;mid=6293CF01BE23714A0D906293CF01BE23714A0D90&amp;FORM=VIRE0&amp;ru=%2fsearch%3fq%3dthe%2bveil%2bremoved%252Fyoutube%26src%3dIE-SearchBox%26FORM%3dIESR4A%26PC%3dUF03</a:t>
            </a:r>
            <a:endParaRPr lang="en-US" sz="1000" dirty="0"/>
          </a:p>
          <a:p>
            <a:endParaRPr lang="en-US" sz="1000" dirty="0"/>
          </a:p>
        </p:txBody>
      </p:sp>
      <p:sp>
        <p:nvSpPr>
          <p:cNvPr id="9" name="TextBox 8">
            <a:extLst>
              <a:ext uri="{FF2B5EF4-FFF2-40B4-BE49-F238E27FC236}">
                <a16:creationId xmlns:a16="http://schemas.microsoft.com/office/drawing/2014/main" id="{F2A19849-5E0A-4682-9C06-1DDF271DA8C4}"/>
              </a:ext>
            </a:extLst>
          </p:cNvPr>
          <p:cNvSpPr txBox="1"/>
          <p:nvPr/>
        </p:nvSpPr>
        <p:spPr>
          <a:xfrm>
            <a:off x="9756601" y="311077"/>
            <a:ext cx="1710156" cy="369332"/>
          </a:xfrm>
          <a:prstGeom prst="rect">
            <a:avLst/>
          </a:prstGeom>
          <a:solidFill>
            <a:schemeClr val="accent4">
              <a:lumMod val="20000"/>
              <a:lumOff val="80000"/>
            </a:schemeClr>
          </a:solidFill>
        </p:spPr>
        <p:txBody>
          <a:bodyPr wrap="square" rtlCol="0">
            <a:spAutoFit/>
          </a:bodyPr>
          <a:lstStyle/>
          <a:p>
            <a:pPr algn="ctr"/>
            <a:r>
              <a:rPr lang="en-US" dirty="0"/>
              <a:t>Mike Suter</a:t>
            </a:r>
          </a:p>
        </p:txBody>
      </p:sp>
      <p:pic>
        <p:nvPicPr>
          <p:cNvPr id="10" name="Picture 9">
            <a:extLst>
              <a:ext uri="{FF2B5EF4-FFF2-40B4-BE49-F238E27FC236}">
                <a16:creationId xmlns:a16="http://schemas.microsoft.com/office/drawing/2014/main" id="{E098D8ED-018E-4ACF-96AE-CD8EDD1DA6E0}"/>
              </a:ext>
            </a:extLst>
          </p:cNvPr>
          <p:cNvPicPr>
            <a:picLocks noChangeAspect="1"/>
          </p:cNvPicPr>
          <p:nvPr/>
        </p:nvPicPr>
        <p:blipFill rotWithShape="1">
          <a:blip r:embed="rId4"/>
          <a:srcRect r="5389"/>
          <a:stretch/>
        </p:blipFill>
        <p:spPr>
          <a:xfrm>
            <a:off x="7935933" y="3458573"/>
            <a:ext cx="1972191" cy="2893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ontent Placeholder 7">
            <a:extLst>
              <a:ext uri="{FF2B5EF4-FFF2-40B4-BE49-F238E27FC236}">
                <a16:creationId xmlns:a16="http://schemas.microsoft.com/office/drawing/2014/main" id="{0F0F7A04-CE5E-4F32-90BF-FE416279AFCE}"/>
              </a:ext>
            </a:extLst>
          </p:cNvPr>
          <p:cNvSpPr>
            <a:spLocks noGrp="1"/>
          </p:cNvSpPr>
          <p:nvPr>
            <p:ph idx="1"/>
          </p:nvPr>
        </p:nvSpPr>
        <p:spPr>
          <a:xfrm>
            <a:off x="7594072" y="2752471"/>
            <a:ext cx="3438906" cy="3207258"/>
          </a:xfrm>
        </p:spPr>
        <p:txBody>
          <a:bodyPr anchor="t">
            <a:normAutofit/>
          </a:bodyPr>
          <a:lstStyle/>
          <a:p>
            <a:pPr>
              <a:buFont typeface="Wingdings" panose="05000000000000000000" pitchFamily="2" charset="2"/>
              <a:buChar char="Ø"/>
            </a:pPr>
            <a:r>
              <a:rPr lang="en-US" sz="2400" dirty="0"/>
              <a:t>Heaven on earth</a:t>
            </a:r>
          </a:p>
        </p:txBody>
      </p:sp>
    </p:spTree>
    <p:extLst>
      <p:ext uri="{BB962C8B-B14F-4D97-AF65-F5344CB8AC3E}">
        <p14:creationId xmlns:p14="http://schemas.microsoft.com/office/powerpoint/2010/main" val="87273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C7F9B-9D37-4B48-8DA3-B5D30556EEFE}"/>
              </a:ext>
            </a:extLst>
          </p:cNvPr>
          <p:cNvSpPr>
            <a:spLocks noGrp="1"/>
          </p:cNvSpPr>
          <p:nvPr>
            <p:ph type="title"/>
          </p:nvPr>
        </p:nvSpPr>
        <p:spPr>
          <a:xfrm>
            <a:off x="8370470" y="1161288"/>
            <a:ext cx="3438144" cy="1124712"/>
          </a:xfrm>
        </p:spPr>
        <p:txBody>
          <a:bodyPr anchor="b">
            <a:normAutofit/>
          </a:bodyPr>
          <a:lstStyle/>
          <a:p>
            <a:r>
              <a:rPr lang="en-US" sz="5400" b="1" dirty="0"/>
              <a:t>Prayer</a:t>
            </a:r>
            <a:endParaRPr lang="en-US" sz="5400"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9BC78B2-5D85-4B86-8789-50C6FA3896F2}"/>
              </a:ext>
            </a:extLst>
          </p:cNvPr>
          <p:cNvSpPr txBox="1"/>
          <p:nvPr/>
        </p:nvSpPr>
        <p:spPr>
          <a:xfrm>
            <a:off x="9756601" y="311077"/>
            <a:ext cx="1710156" cy="369332"/>
          </a:xfrm>
          <a:prstGeom prst="rect">
            <a:avLst/>
          </a:prstGeom>
          <a:solidFill>
            <a:schemeClr val="accent4">
              <a:lumMod val="20000"/>
              <a:lumOff val="80000"/>
            </a:schemeClr>
          </a:solidFill>
        </p:spPr>
        <p:txBody>
          <a:bodyPr wrap="square" rtlCol="0">
            <a:spAutoFit/>
          </a:bodyPr>
          <a:lstStyle/>
          <a:p>
            <a:pPr algn="ctr"/>
            <a:r>
              <a:rPr lang="en-US" dirty="0"/>
              <a:t>John Murphy</a:t>
            </a:r>
          </a:p>
        </p:txBody>
      </p:sp>
    </p:spTree>
    <p:extLst>
      <p:ext uri="{BB962C8B-B14F-4D97-AF65-F5344CB8AC3E}">
        <p14:creationId xmlns:p14="http://schemas.microsoft.com/office/powerpoint/2010/main" val="427283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948F1E3-AE57-4886-9A24-F114442DF9DB}"/>
              </a:ext>
            </a:extLst>
          </p:cNvPr>
          <p:cNvSpPr>
            <a:spLocks noGrp="1"/>
          </p:cNvSpPr>
          <p:nvPr>
            <p:ph idx="1"/>
          </p:nvPr>
        </p:nvSpPr>
        <p:spPr>
          <a:xfrm>
            <a:off x="6585358" y="1424118"/>
            <a:ext cx="5224019" cy="5060572"/>
          </a:xfrm>
          <a:solidFill>
            <a:schemeClr val="accent4">
              <a:lumMod val="20000"/>
              <a:lumOff val="80000"/>
            </a:schemeClr>
          </a:solidFill>
        </p:spPr>
        <p:txBody>
          <a:bodyPr anchor="t">
            <a:normAutofit fontScale="55000" lnSpcReduction="20000"/>
          </a:bodyPr>
          <a:lstStyle/>
          <a:p>
            <a:r>
              <a:rPr lang="en-US" b="1" dirty="0"/>
              <a:t>1 Cor 11: 23-26</a:t>
            </a:r>
          </a:p>
          <a:p>
            <a:r>
              <a:rPr lang="en-US" dirty="0"/>
              <a:t>For I received from the Lord what I also handed on to you, that the Lord Jesus, on the night He was handed over, took bread, and, after He had given thanks, broke it and said, “This is My body that is for you. Do this in remembrance of Me.” In the same way also the cup, after supper, saying, “This cup is the new covenant in My blood. Do this, as often as you drink it, in remembrance of Me.” For as often as you eat this bread and drink the cup, you proclaim the death of the Lord until he comes.</a:t>
            </a:r>
          </a:p>
          <a:p>
            <a:r>
              <a:rPr lang="en-US" b="1" dirty="0"/>
              <a:t>Acts 20:7</a:t>
            </a:r>
          </a:p>
          <a:p>
            <a:r>
              <a:rPr lang="en-US" dirty="0"/>
              <a:t>On the first day of the week when we gathered to break bread, Paul spoke to them because he was going to leave on the next day, and he kept on speaking until midnight.</a:t>
            </a:r>
          </a:p>
          <a:p>
            <a:r>
              <a:rPr lang="en-US" b="1" dirty="0"/>
              <a:t>Luke 4: 18-21</a:t>
            </a:r>
          </a:p>
          <a:p>
            <a:r>
              <a:rPr lang="en-US" dirty="0"/>
              <a:t>He stood up to read and was handed a scroll of the prophet Isaiah. He unrolled the scroll and found the passage where it was written: “The Spirit of the Lord is upon Me, because he has anointed Me to bring glad tidings to the poor. He has sent Me to proclaim liberty to captives and recovery of sight to the blind, to let the oppressed go free, and to proclaim a year acceptable to the Lord.” Rolling up the scroll, He handed it back to the attendant and sat down, and the eyes of all in the synagogue looked intently at Him. He said to them, “Today this scripture passage is fulfilled in your hearing.”</a:t>
            </a:r>
          </a:p>
        </p:txBody>
      </p:sp>
      <p:sp>
        <p:nvSpPr>
          <p:cNvPr id="9" name="Title 1">
            <a:extLst>
              <a:ext uri="{FF2B5EF4-FFF2-40B4-BE49-F238E27FC236}">
                <a16:creationId xmlns:a16="http://schemas.microsoft.com/office/drawing/2014/main" id="{A9F7867B-6D68-407E-82FA-233FD895686D}"/>
              </a:ext>
            </a:extLst>
          </p:cNvPr>
          <p:cNvSpPr>
            <a:spLocks noGrp="1"/>
          </p:cNvSpPr>
          <p:nvPr>
            <p:ph type="title"/>
          </p:nvPr>
        </p:nvSpPr>
        <p:spPr>
          <a:xfrm>
            <a:off x="7201453" y="150084"/>
            <a:ext cx="3436937" cy="1123950"/>
          </a:xfrm>
          <a:solidFill>
            <a:schemeClr val="bg1"/>
          </a:solidFill>
        </p:spPr>
        <p:txBody>
          <a:bodyPr anchor="b">
            <a:normAutofit/>
          </a:bodyPr>
          <a:lstStyle/>
          <a:p>
            <a:r>
              <a:rPr lang="en-US" sz="5400" b="1" dirty="0"/>
              <a:t>Readings</a:t>
            </a:r>
            <a:endParaRPr lang="en-US" sz="5400" dirty="0"/>
          </a:p>
        </p:txBody>
      </p:sp>
      <p:sp>
        <p:nvSpPr>
          <p:cNvPr id="10" name="TextBox 9">
            <a:extLst>
              <a:ext uri="{FF2B5EF4-FFF2-40B4-BE49-F238E27FC236}">
                <a16:creationId xmlns:a16="http://schemas.microsoft.com/office/drawing/2014/main" id="{752AA76F-FFF0-417E-A7E2-0B352853DE0D}"/>
              </a:ext>
            </a:extLst>
          </p:cNvPr>
          <p:cNvSpPr txBox="1"/>
          <p:nvPr/>
        </p:nvSpPr>
        <p:spPr>
          <a:xfrm>
            <a:off x="9890825" y="188644"/>
            <a:ext cx="1710156" cy="369332"/>
          </a:xfrm>
          <a:prstGeom prst="rect">
            <a:avLst/>
          </a:prstGeom>
          <a:solidFill>
            <a:schemeClr val="accent4">
              <a:lumMod val="20000"/>
              <a:lumOff val="80000"/>
            </a:schemeClr>
          </a:solidFill>
        </p:spPr>
        <p:txBody>
          <a:bodyPr wrap="square" rtlCol="0">
            <a:spAutoFit/>
          </a:bodyPr>
          <a:lstStyle/>
          <a:p>
            <a:pPr algn="ctr"/>
            <a:r>
              <a:rPr lang="en-US" dirty="0"/>
              <a:t>John F.</a:t>
            </a:r>
          </a:p>
        </p:txBody>
      </p:sp>
    </p:spTree>
    <p:extLst>
      <p:ext uri="{BB962C8B-B14F-4D97-AF65-F5344CB8AC3E}">
        <p14:creationId xmlns:p14="http://schemas.microsoft.com/office/powerpoint/2010/main" val="301796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948F1E3-AE57-4886-9A24-F114442DF9DB}"/>
              </a:ext>
            </a:extLst>
          </p:cNvPr>
          <p:cNvSpPr>
            <a:spLocks noGrp="1"/>
          </p:cNvSpPr>
          <p:nvPr>
            <p:ph idx="1"/>
          </p:nvPr>
        </p:nvSpPr>
        <p:spPr>
          <a:xfrm>
            <a:off x="7105475" y="1198616"/>
            <a:ext cx="4703901" cy="5051182"/>
          </a:xfrm>
          <a:solidFill>
            <a:schemeClr val="accent4">
              <a:lumMod val="20000"/>
              <a:lumOff val="80000"/>
            </a:schemeClr>
          </a:solidFill>
        </p:spPr>
        <p:txBody>
          <a:bodyPr anchor="t">
            <a:normAutofit fontScale="62500" lnSpcReduction="20000"/>
          </a:bodyPr>
          <a:lstStyle/>
          <a:p>
            <a:r>
              <a:rPr lang="en-US" b="1" dirty="0"/>
              <a:t>Catechism 1322</a:t>
            </a:r>
          </a:p>
          <a:p>
            <a:r>
              <a:rPr lang="en-US" dirty="0"/>
              <a:t>The holy Eucharist completes Christian initiation. Those who have been raised to the dignity of the royal priesthood by Baptism and configured more deeply to Christ by Confirmation participate with the whole community in the Lord's own sacrifice by means of the Eucharist.</a:t>
            </a:r>
          </a:p>
          <a:p>
            <a:r>
              <a:rPr lang="en-US" b="1" dirty="0"/>
              <a:t>Catechism 1323</a:t>
            </a:r>
          </a:p>
          <a:p>
            <a:r>
              <a:rPr lang="en-US" dirty="0"/>
              <a:t>At the Last Supper, on the night he was betrayed, our Savior instituted the Eucharistic sacrifice of his Body and Blood. This he did in order to perpetuate the sacrifice of the cross throughout the ages until he should come again, and so to entrust to his beloved Spouse, the Church, a memorial of his death and resurrection: a sacrament of love, a sign of unity, a bond of charity, a Paschal banquet 'in which Christ is consumed, the mind is filled with grace, and a pledge of future glory is given to us.</a:t>
            </a:r>
            <a:endParaRPr lang="en-US" sz="1700" dirty="0"/>
          </a:p>
        </p:txBody>
      </p:sp>
      <p:sp>
        <p:nvSpPr>
          <p:cNvPr id="9" name="Title 1">
            <a:extLst>
              <a:ext uri="{FF2B5EF4-FFF2-40B4-BE49-F238E27FC236}">
                <a16:creationId xmlns:a16="http://schemas.microsoft.com/office/drawing/2014/main" id="{26259283-B323-4C93-AE1A-719D5C5F4BB4}"/>
              </a:ext>
            </a:extLst>
          </p:cNvPr>
          <p:cNvSpPr txBox="1">
            <a:spLocks/>
          </p:cNvSpPr>
          <p:nvPr/>
        </p:nvSpPr>
        <p:spPr>
          <a:xfrm>
            <a:off x="8038132" y="37338"/>
            <a:ext cx="3436937" cy="1123950"/>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Catechism</a:t>
            </a:r>
            <a:endParaRPr lang="en-US" sz="5400" dirty="0"/>
          </a:p>
        </p:txBody>
      </p:sp>
      <p:sp>
        <p:nvSpPr>
          <p:cNvPr id="10" name="TextBox 9">
            <a:extLst>
              <a:ext uri="{FF2B5EF4-FFF2-40B4-BE49-F238E27FC236}">
                <a16:creationId xmlns:a16="http://schemas.microsoft.com/office/drawing/2014/main" id="{17DDED72-6B24-4558-B10F-915A4A321192}"/>
              </a:ext>
            </a:extLst>
          </p:cNvPr>
          <p:cNvSpPr txBox="1"/>
          <p:nvPr/>
        </p:nvSpPr>
        <p:spPr>
          <a:xfrm>
            <a:off x="10062362" y="98829"/>
            <a:ext cx="1710156" cy="369332"/>
          </a:xfrm>
          <a:prstGeom prst="rect">
            <a:avLst/>
          </a:prstGeom>
          <a:solidFill>
            <a:schemeClr val="accent4">
              <a:lumMod val="20000"/>
              <a:lumOff val="80000"/>
            </a:schemeClr>
          </a:solidFill>
        </p:spPr>
        <p:txBody>
          <a:bodyPr wrap="square" rtlCol="0">
            <a:spAutoFit/>
          </a:bodyPr>
          <a:lstStyle/>
          <a:p>
            <a:pPr algn="ctr"/>
            <a:r>
              <a:rPr lang="en-US" dirty="0"/>
              <a:t>John Wagner</a:t>
            </a:r>
          </a:p>
        </p:txBody>
      </p:sp>
    </p:spTree>
    <p:extLst>
      <p:ext uri="{BB962C8B-B14F-4D97-AF65-F5344CB8AC3E}">
        <p14:creationId xmlns:p14="http://schemas.microsoft.com/office/powerpoint/2010/main" val="391790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C7F9B-9D37-4B48-8DA3-B5D30556EEFE}"/>
              </a:ext>
            </a:extLst>
          </p:cNvPr>
          <p:cNvSpPr>
            <a:spLocks noGrp="1"/>
          </p:cNvSpPr>
          <p:nvPr>
            <p:ph type="title"/>
          </p:nvPr>
        </p:nvSpPr>
        <p:spPr>
          <a:xfrm>
            <a:off x="8370470" y="1161288"/>
            <a:ext cx="3438144" cy="1124712"/>
          </a:xfrm>
        </p:spPr>
        <p:txBody>
          <a:bodyPr anchor="b">
            <a:normAutofit/>
          </a:bodyPr>
          <a:lstStyle/>
          <a:p>
            <a:r>
              <a:rPr lang="en-US" sz="2800" dirty="0"/>
              <a:t>Why I go to Mass</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948F1E3-AE57-4886-9A24-F114442DF9DB}"/>
              </a:ext>
            </a:extLst>
          </p:cNvPr>
          <p:cNvSpPr>
            <a:spLocks noGrp="1"/>
          </p:cNvSpPr>
          <p:nvPr>
            <p:ph idx="1"/>
          </p:nvPr>
        </p:nvSpPr>
        <p:spPr>
          <a:xfrm>
            <a:off x="8106682" y="3131415"/>
            <a:ext cx="3438906" cy="3207258"/>
          </a:xfrm>
        </p:spPr>
        <p:txBody>
          <a:bodyPr anchor="t">
            <a:normAutofit/>
          </a:bodyPr>
          <a:lstStyle/>
          <a:p>
            <a:pPr marL="342900" indent="-342900">
              <a:buFont typeface="+mj-lt"/>
              <a:buAutoNum type="arabicPeriod"/>
            </a:pPr>
            <a:r>
              <a:rPr lang="en-US" sz="1700" dirty="0"/>
              <a:t>I need others to pray well</a:t>
            </a:r>
          </a:p>
          <a:p>
            <a:pPr marL="342900" indent="-342900">
              <a:buFont typeface="+mj-lt"/>
              <a:buAutoNum type="arabicPeriod"/>
            </a:pPr>
            <a:r>
              <a:rPr lang="en-US" sz="1700" dirty="0"/>
              <a:t>Besides talking to God, I need God to talk to me</a:t>
            </a:r>
          </a:p>
          <a:p>
            <a:pPr marL="342900" indent="-342900">
              <a:buFont typeface="+mj-lt"/>
              <a:buAutoNum type="arabicPeriod"/>
            </a:pPr>
            <a:r>
              <a:rPr lang="en-US" sz="1700" dirty="0"/>
              <a:t>Mass enables me to pray with my whole body</a:t>
            </a:r>
          </a:p>
          <a:p>
            <a:pPr marL="342900" indent="-342900">
              <a:buFont typeface="+mj-lt"/>
              <a:buAutoNum type="arabicPeriod"/>
            </a:pPr>
            <a:r>
              <a:rPr lang="en-US" sz="1700" dirty="0"/>
              <a:t>Being born once again, didn’t quite do it</a:t>
            </a:r>
          </a:p>
          <a:p>
            <a:pPr marL="342900" indent="-342900">
              <a:buFont typeface="+mj-lt"/>
              <a:buAutoNum type="arabicPeriod"/>
            </a:pPr>
            <a:r>
              <a:rPr lang="en-US" sz="1700" dirty="0"/>
              <a:t>The mass helps me find the sacred in the ordinary</a:t>
            </a:r>
          </a:p>
        </p:txBody>
      </p:sp>
      <p:pic>
        <p:nvPicPr>
          <p:cNvPr id="3" name="Picture 2">
            <a:extLst>
              <a:ext uri="{FF2B5EF4-FFF2-40B4-BE49-F238E27FC236}">
                <a16:creationId xmlns:a16="http://schemas.microsoft.com/office/drawing/2014/main" id="{1BB457C2-FB2D-4D7A-ADA7-9CFADBD69466}"/>
              </a:ext>
            </a:extLst>
          </p:cNvPr>
          <p:cNvPicPr>
            <a:picLocks noChangeAspect="1"/>
          </p:cNvPicPr>
          <p:nvPr/>
        </p:nvPicPr>
        <p:blipFill rotWithShape="1">
          <a:blip r:embed="rId3"/>
          <a:srcRect b="21480"/>
          <a:stretch/>
        </p:blipFill>
        <p:spPr>
          <a:xfrm>
            <a:off x="8069632" y="628786"/>
            <a:ext cx="3276963" cy="2163234"/>
          </a:xfrm>
          <a:prstGeom prst="rect">
            <a:avLst/>
          </a:prstGeom>
        </p:spPr>
      </p:pic>
      <p:sp>
        <p:nvSpPr>
          <p:cNvPr id="10" name="TextBox 9">
            <a:extLst>
              <a:ext uri="{FF2B5EF4-FFF2-40B4-BE49-F238E27FC236}">
                <a16:creationId xmlns:a16="http://schemas.microsoft.com/office/drawing/2014/main" id="{6004AFCC-C7A1-40B0-94B6-46C0057B541E}"/>
              </a:ext>
            </a:extLst>
          </p:cNvPr>
          <p:cNvSpPr txBox="1"/>
          <p:nvPr/>
        </p:nvSpPr>
        <p:spPr>
          <a:xfrm>
            <a:off x="10062362" y="72667"/>
            <a:ext cx="1710156" cy="369332"/>
          </a:xfrm>
          <a:prstGeom prst="rect">
            <a:avLst/>
          </a:prstGeom>
          <a:solidFill>
            <a:schemeClr val="accent4">
              <a:lumMod val="20000"/>
              <a:lumOff val="80000"/>
            </a:schemeClr>
          </a:solidFill>
        </p:spPr>
        <p:txBody>
          <a:bodyPr wrap="square" rtlCol="0">
            <a:spAutoFit/>
          </a:bodyPr>
          <a:lstStyle/>
          <a:p>
            <a:pPr algn="ctr"/>
            <a:r>
              <a:rPr lang="en-US" dirty="0"/>
              <a:t>John Wagner</a:t>
            </a:r>
          </a:p>
        </p:txBody>
      </p:sp>
    </p:spTree>
    <p:extLst>
      <p:ext uri="{BB962C8B-B14F-4D97-AF65-F5344CB8AC3E}">
        <p14:creationId xmlns:p14="http://schemas.microsoft.com/office/powerpoint/2010/main" val="404979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33942" y="0"/>
            <a:ext cx="8668492" cy="6857990"/>
          </a:xfrm>
          <a:prstGeom prst="rect">
            <a:avLst/>
          </a:prstGeom>
        </p:spPr>
      </p:pic>
      <p:sp>
        <p:nvSpPr>
          <p:cNvPr id="15" name="Rectangle 1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4C84E784-BA51-4C72-A372-85CB634ED700}"/>
              </a:ext>
            </a:extLst>
          </p:cNvPr>
          <p:cNvSpPr>
            <a:spLocks noGrp="1"/>
          </p:cNvSpPr>
          <p:nvPr>
            <p:ph idx="1"/>
          </p:nvPr>
        </p:nvSpPr>
        <p:spPr>
          <a:xfrm>
            <a:off x="6165209" y="1253330"/>
            <a:ext cx="5881382" cy="5382361"/>
          </a:xfrm>
          <a:solidFill>
            <a:schemeClr val="accent4">
              <a:lumMod val="20000"/>
              <a:lumOff val="80000"/>
            </a:schemeClr>
          </a:solidFill>
        </p:spPr>
        <p:txBody>
          <a:bodyPr>
            <a:noAutofit/>
          </a:bodyPr>
          <a:lstStyle/>
          <a:p>
            <a:r>
              <a:rPr lang="en-US" sz="1600" b="1" dirty="0"/>
              <a:t>Chapter 1, Beginning with the End in Mind: Thanks Be to God</a:t>
            </a:r>
          </a:p>
          <a:p>
            <a:r>
              <a:rPr lang="en-US" sz="1600" b="1" dirty="0"/>
              <a:t>Chapter 2, From Individuals to Community: The Introductory Rites</a:t>
            </a:r>
          </a:p>
          <a:p>
            <a:r>
              <a:rPr lang="en-US" sz="1600" b="1" dirty="0"/>
              <a:t>Chapter 3, A Healthy Dose of Humility: The Penitential Act</a:t>
            </a:r>
          </a:p>
          <a:p>
            <a:r>
              <a:rPr lang="en-US" sz="1600" b="1" dirty="0"/>
              <a:t>Chapter 4, Ordinary Lives in an Extraordinary Context: The Scripture Readings</a:t>
            </a:r>
          </a:p>
          <a:p>
            <a:r>
              <a:rPr lang="en-US" sz="1600" b="1" dirty="0"/>
              <a:t>Chapter 5, Making Sense Out of Life: The Homily</a:t>
            </a:r>
          </a:p>
          <a:p>
            <a:r>
              <a:rPr lang="en-US" sz="1600" b="1" dirty="0"/>
              <a:t>Chapter 6, In God We Trust: The Profession of Faith</a:t>
            </a:r>
          </a:p>
          <a:p>
            <a:r>
              <a:rPr lang="en-US" sz="1600" b="1" dirty="0"/>
              <a:t>Chapter 7, Pray as if Your Life Depended on It: The Prayer of the Faithful</a:t>
            </a:r>
          </a:p>
          <a:p>
            <a:r>
              <a:rPr lang="en-US" sz="1600" b="1" dirty="0"/>
              <a:t>Chapter 8, Stewards of God’s Gifts: The Presentation of the Gifts</a:t>
            </a:r>
          </a:p>
          <a:p>
            <a:r>
              <a:rPr lang="en-US" sz="1600" b="1" dirty="0"/>
              <a:t>Chapter 9, We Give Thanks and Remember: The Eucharistic Prayer</a:t>
            </a:r>
          </a:p>
          <a:p>
            <a:r>
              <a:rPr lang="en-US" sz="1600" b="1" dirty="0"/>
              <a:t>Chapter 10, Courage and Confidence: The Lord’s Prayer</a:t>
            </a:r>
          </a:p>
          <a:p>
            <a:r>
              <a:rPr lang="en-US" sz="1600" b="1" dirty="0"/>
              <a:t>Chapter 11, Let Peace Begin with Me: The Sign of Peace</a:t>
            </a:r>
          </a:p>
          <a:p>
            <a:r>
              <a:rPr lang="en-US" sz="1600" b="1" dirty="0"/>
              <a:t>Chapter 12, God Alone Sustains Us: Holy Communion</a:t>
            </a:r>
          </a:p>
          <a:p>
            <a:r>
              <a:rPr lang="en-US" sz="1600" b="1" dirty="0"/>
              <a:t>Chapter 13, Go!: The Concluding Rites</a:t>
            </a:r>
          </a:p>
        </p:txBody>
      </p:sp>
      <p:sp>
        <p:nvSpPr>
          <p:cNvPr id="8" name="Title 1">
            <a:extLst>
              <a:ext uri="{FF2B5EF4-FFF2-40B4-BE49-F238E27FC236}">
                <a16:creationId xmlns:a16="http://schemas.microsoft.com/office/drawing/2014/main" id="{E6A8013E-7518-41E4-9418-61549192B0B4}"/>
              </a:ext>
            </a:extLst>
          </p:cNvPr>
          <p:cNvSpPr txBox="1">
            <a:spLocks/>
          </p:cNvSpPr>
          <p:nvPr/>
        </p:nvSpPr>
        <p:spPr>
          <a:xfrm>
            <a:off x="6976337" y="0"/>
            <a:ext cx="4164243" cy="1123950"/>
          </a:xfrm>
          <a:prstGeom prst="rect">
            <a:avLst/>
          </a:prstGeom>
          <a:solidFill>
            <a:schemeClr val="bg1"/>
          </a:solidFill>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Living the Mass</a:t>
            </a:r>
            <a:endParaRPr lang="en-US" sz="5400" dirty="0"/>
          </a:p>
        </p:txBody>
      </p:sp>
      <p:sp>
        <p:nvSpPr>
          <p:cNvPr id="9" name="TextBox 8">
            <a:extLst>
              <a:ext uri="{FF2B5EF4-FFF2-40B4-BE49-F238E27FC236}">
                <a16:creationId xmlns:a16="http://schemas.microsoft.com/office/drawing/2014/main" id="{F70C489B-DBBF-4C16-95D9-4A9650233070}"/>
              </a:ext>
            </a:extLst>
          </p:cNvPr>
          <p:cNvSpPr txBox="1"/>
          <p:nvPr/>
        </p:nvSpPr>
        <p:spPr>
          <a:xfrm>
            <a:off x="10062362" y="72667"/>
            <a:ext cx="1710156" cy="369332"/>
          </a:xfrm>
          <a:prstGeom prst="rect">
            <a:avLst/>
          </a:prstGeom>
          <a:solidFill>
            <a:schemeClr val="accent4">
              <a:lumMod val="20000"/>
              <a:lumOff val="80000"/>
            </a:schemeClr>
          </a:solidFill>
        </p:spPr>
        <p:txBody>
          <a:bodyPr wrap="square" rtlCol="0">
            <a:spAutoFit/>
          </a:bodyPr>
          <a:lstStyle/>
          <a:p>
            <a:pPr algn="ctr"/>
            <a:r>
              <a:rPr lang="en-US" dirty="0"/>
              <a:t>Mike Suter</a:t>
            </a:r>
          </a:p>
        </p:txBody>
      </p:sp>
      <p:pic>
        <p:nvPicPr>
          <p:cNvPr id="10" name="Picture 9">
            <a:extLst>
              <a:ext uri="{FF2B5EF4-FFF2-40B4-BE49-F238E27FC236}">
                <a16:creationId xmlns:a16="http://schemas.microsoft.com/office/drawing/2014/main" id="{FDA75DE0-4760-461D-A6A3-CF6788E5FD9B}"/>
              </a:ext>
            </a:extLst>
          </p:cNvPr>
          <p:cNvPicPr>
            <a:picLocks noChangeAspect="1"/>
          </p:cNvPicPr>
          <p:nvPr/>
        </p:nvPicPr>
        <p:blipFill>
          <a:blip r:embed="rId3"/>
          <a:stretch>
            <a:fillRect/>
          </a:stretch>
        </p:blipFill>
        <p:spPr>
          <a:xfrm>
            <a:off x="902392" y="2031617"/>
            <a:ext cx="2411259" cy="3571844"/>
          </a:xfrm>
          <a:prstGeom prst="rect">
            <a:avLst/>
          </a:prstGeom>
          <a:ln>
            <a:noFill/>
          </a:ln>
        </p:spPr>
      </p:pic>
    </p:spTree>
    <p:extLst>
      <p:ext uri="{BB962C8B-B14F-4D97-AF65-F5344CB8AC3E}">
        <p14:creationId xmlns:p14="http://schemas.microsoft.com/office/powerpoint/2010/main" val="167040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2"/>
          <a:srcRect l="10658" t="9091" r="2" b="2"/>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C7F9B-9D37-4B48-8DA3-B5D30556EEFE}"/>
              </a:ext>
            </a:extLst>
          </p:cNvPr>
          <p:cNvSpPr>
            <a:spLocks noGrp="1"/>
          </p:cNvSpPr>
          <p:nvPr>
            <p:ph type="title"/>
          </p:nvPr>
        </p:nvSpPr>
        <p:spPr>
          <a:xfrm>
            <a:off x="8370470" y="1161288"/>
            <a:ext cx="3438144" cy="1124712"/>
          </a:xfrm>
        </p:spPr>
        <p:txBody>
          <a:bodyPr anchor="b">
            <a:normAutofit/>
          </a:bodyPr>
          <a:lstStyle/>
          <a:p>
            <a:r>
              <a:rPr lang="en-US" sz="2800" b="1" dirty="0"/>
              <a:t>Preparing Children</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15D8472-83B1-4F10-A4A3-806D22F4BF56}"/>
              </a:ext>
            </a:extLst>
          </p:cNvPr>
          <p:cNvSpPr txBox="1"/>
          <p:nvPr/>
        </p:nvSpPr>
        <p:spPr>
          <a:xfrm>
            <a:off x="9756601" y="311077"/>
            <a:ext cx="1710156" cy="369332"/>
          </a:xfrm>
          <a:prstGeom prst="rect">
            <a:avLst/>
          </a:prstGeom>
          <a:solidFill>
            <a:schemeClr val="accent4">
              <a:lumMod val="20000"/>
              <a:lumOff val="80000"/>
            </a:schemeClr>
          </a:solidFill>
        </p:spPr>
        <p:txBody>
          <a:bodyPr wrap="square" rtlCol="0">
            <a:spAutoFit/>
          </a:bodyPr>
          <a:lstStyle/>
          <a:p>
            <a:pPr algn="ctr"/>
            <a:r>
              <a:rPr lang="en-US" dirty="0"/>
              <a:t>John Murphy</a:t>
            </a:r>
          </a:p>
        </p:txBody>
      </p:sp>
    </p:spTree>
    <p:extLst>
      <p:ext uri="{BB962C8B-B14F-4D97-AF65-F5344CB8AC3E}">
        <p14:creationId xmlns:p14="http://schemas.microsoft.com/office/powerpoint/2010/main" val="390818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F50747F-9CEF-4E91-80CA-FFE3DFC9E38E}"/>
              </a:ext>
            </a:extLst>
          </p:cNvPr>
          <p:cNvPicPr>
            <a:picLocks noChangeAspect="1"/>
          </p:cNvPicPr>
          <p:nvPr/>
        </p:nvPicPr>
        <p:blipFill>
          <a:blip r:embed="rId2"/>
          <a:stretch>
            <a:fillRect/>
          </a:stretch>
        </p:blipFill>
        <p:spPr>
          <a:xfrm>
            <a:off x="872026" y="428733"/>
            <a:ext cx="1968673" cy="2753390"/>
          </a:xfrm>
          <a:prstGeom prst="rect">
            <a:avLst/>
          </a:prstGeom>
          <a:ln>
            <a:solidFill>
              <a:schemeClr val="accent1"/>
            </a:solidFill>
          </a:ln>
        </p:spPr>
      </p:pic>
      <p:pic>
        <p:nvPicPr>
          <p:cNvPr id="6" name="Picture 5">
            <a:extLst>
              <a:ext uri="{FF2B5EF4-FFF2-40B4-BE49-F238E27FC236}">
                <a16:creationId xmlns:a16="http://schemas.microsoft.com/office/drawing/2014/main" id="{ED620CCD-7EFD-438A-A3AE-ADEFEF04DB34}"/>
              </a:ext>
            </a:extLst>
          </p:cNvPr>
          <p:cNvPicPr>
            <a:picLocks noChangeAspect="1"/>
          </p:cNvPicPr>
          <p:nvPr/>
        </p:nvPicPr>
        <p:blipFill rotWithShape="1">
          <a:blip r:embed="rId3"/>
          <a:srcRect r="5389"/>
          <a:stretch/>
        </p:blipFill>
        <p:spPr>
          <a:xfrm>
            <a:off x="5911838" y="428733"/>
            <a:ext cx="1875605" cy="2753389"/>
          </a:xfrm>
          <a:prstGeom prst="rect">
            <a:avLst/>
          </a:prstGeom>
          <a:ln>
            <a:solidFill>
              <a:schemeClr val="bg1"/>
            </a:solidFill>
          </a:ln>
        </p:spPr>
      </p:pic>
      <p:pic>
        <p:nvPicPr>
          <p:cNvPr id="5" name="Picture 4">
            <a:extLst>
              <a:ext uri="{FF2B5EF4-FFF2-40B4-BE49-F238E27FC236}">
                <a16:creationId xmlns:a16="http://schemas.microsoft.com/office/drawing/2014/main" id="{98BCC00E-55D6-407A-8E57-010250E70039}"/>
              </a:ext>
            </a:extLst>
          </p:cNvPr>
          <p:cNvPicPr>
            <a:picLocks noChangeAspect="1"/>
          </p:cNvPicPr>
          <p:nvPr/>
        </p:nvPicPr>
        <p:blipFill>
          <a:blip r:embed="rId4"/>
          <a:stretch>
            <a:fillRect/>
          </a:stretch>
        </p:blipFill>
        <p:spPr>
          <a:xfrm>
            <a:off x="8507131" y="360666"/>
            <a:ext cx="1858537" cy="2753389"/>
          </a:xfrm>
          <a:prstGeom prst="rect">
            <a:avLst/>
          </a:prstGeom>
        </p:spPr>
      </p:pic>
      <p:pic>
        <p:nvPicPr>
          <p:cNvPr id="11" name="Picture 10">
            <a:extLst>
              <a:ext uri="{FF2B5EF4-FFF2-40B4-BE49-F238E27FC236}">
                <a16:creationId xmlns:a16="http://schemas.microsoft.com/office/drawing/2014/main" id="{D973AAC8-21EF-46CA-ABB0-BD09976A763D}"/>
              </a:ext>
            </a:extLst>
          </p:cNvPr>
          <p:cNvPicPr>
            <a:picLocks noChangeAspect="1"/>
          </p:cNvPicPr>
          <p:nvPr/>
        </p:nvPicPr>
        <p:blipFill>
          <a:blip r:embed="rId5"/>
          <a:stretch>
            <a:fillRect/>
          </a:stretch>
        </p:blipFill>
        <p:spPr>
          <a:xfrm>
            <a:off x="3560386" y="465826"/>
            <a:ext cx="1444985" cy="2679201"/>
          </a:xfrm>
          <a:prstGeom prst="rect">
            <a:avLst/>
          </a:prstGeom>
        </p:spPr>
      </p:pic>
      <p:pic>
        <p:nvPicPr>
          <p:cNvPr id="4" name="Content Placeholder 3">
            <a:extLst>
              <a:ext uri="{FF2B5EF4-FFF2-40B4-BE49-F238E27FC236}">
                <a16:creationId xmlns:a16="http://schemas.microsoft.com/office/drawing/2014/main" id="{8F5CF737-F777-44B5-BF84-D4139339E784}"/>
              </a:ext>
            </a:extLst>
          </p:cNvPr>
          <p:cNvPicPr>
            <a:picLocks noChangeAspect="1"/>
          </p:cNvPicPr>
          <p:nvPr/>
        </p:nvPicPr>
        <p:blipFill rotWithShape="1">
          <a:blip r:embed="rId6"/>
          <a:srcRect l="10658" t="9091" r="2" b="2"/>
          <a:stretch/>
        </p:blipFill>
        <p:spPr>
          <a:xfrm>
            <a:off x="1306800" y="3557022"/>
            <a:ext cx="3698572" cy="2926078"/>
          </a:xfrm>
          <a:prstGeom prst="rect">
            <a:avLst/>
          </a:prstGeom>
        </p:spPr>
      </p:pic>
      <p:sp>
        <p:nvSpPr>
          <p:cNvPr id="26" name="Rectangle 25">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74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5C7F9B-9D37-4B48-8DA3-B5D30556EEFE}"/>
              </a:ext>
            </a:extLst>
          </p:cNvPr>
          <p:cNvSpPr>
            <a:spLocks noGrp="1"/>
          </p:cNvSpPr>
          <p:nvPr>
            <p:ph type="title"/>
          </p:nvPr>
        </p:nvSpPr>
        <p:spPr>
          <a:xfrm>
            <a:off x="6491653" y="3799272"/>
            <a:ext cx="5193748" cy="637124"/>
          </a:xfrm>
        </p:spPr>
        <p:txBody>
          <a:bodyPr vert="horz" lIns="91440" tIns="45720" rIns="91440" bIns="45720" rtlCol="0" anchor="ctr">
            <a:normAutofit/>
          </a:bodyPr>
          <a:lstStyle/>
          <a:p>
            <a:r>
              <a:rPr lang="en-US" sz="3200" b="1" kern="1200">
                <a:solidFill>
                  <a:srgbClr val="FFFFFF"/>
                </a:solidFill>
                <a:latin typeface="+mj-lt"/>
                <a:ea typeface="+mj-ea"/>
                <a:cs typeface="+mj-cs"/>
              </a:rPr>
              <a:t>Resources</a:t>
            </a:r>
          </a:p>
        </p:txBody>
      </p:sp>
      <p:sp>
        <p:nvSpPr>
          <p:cNvPr id="3" name="Rectangle 2">
            <a:extLst>
              <a:ext uri="{FF2B5EF4-FFF2-40B4-BE49-F238E27FC236}">
                <a16:creationId xmlns:a16="http://schemas.microsoft.com/office/drawing/2014/main" id="{AC66545C-4A84-460F-B7D4-EB0F6C2096E4}"/>
              </a:ext>
            </a:extLst>
          </p:cNvPr>
          <p:cNvSpPr/>
          <p:nvPr/>
        </p:nvSpPr>
        <p:spPr>
          <a:xfrm>
            <a:off x="6479648" y="4510585"/>
            <a:ext cx="5366610" cy="175873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solidFill>
                  <a:srgbClr val="FFFFFF"/>
                </a:solidFill>
              </a:rPr>
              <a:t>Suggested resources:</a:t>
            </a:r>
          </a:p>
          <a:p>
            <a:pPr indent="-228600">
              <a:lnSpc>
                <a:spcPct val="90000"/>
              </a:lnSpc>
              <a:spcAft>
                <a:spcPts val="600"/>
              </a:spcAft>
              <a:buFont typeface="Arial" panose="020B0604020202020204" pitchFamily="34" charset="0"/>
              <a:buChar char="•"/>
            </a:pPr>
            <a:r>
              <a:rPr lang="en-US" sz="1500">
                <a:solidFill>
                  <a:srgbClr val="FFFFFF"/>
                </a:solidFill>
              </a:rPr>
              <a:t>Quotes by various saints on the Mass </a:t>
            </a:r>
            <a:r>
              <a:rPr lang="en-US" sz="1500">
                <a:solidFill>
                  <a:srgbClr val="FFFFFF"/>
                </a:solidFill>
                <a:hlinkClick r:id="rId7"/>
              </a:rPr>
              <a:t>https://liturgyguy.com/2017/04/04/8-saints-on-the-holy-mass/</a:t>
            </a:r>
            <a:endParaRPr lang="en-US" sz="1500">
              <a:solidFill>
                <a:srgbClr val="FFFFFF"/>
              </a:solidFill>
            </a:endParaRPr>
          </a:p>
          <a:p>
            <a:pPr indent="-228600">
              <a:lnSpc>
                <a:spcPct val="90000"/>
              </a:lnSpc>
              <a:spcAft>
                <a:spcPts val="600"/>
              </a:spcAft>
              <a:buFont typeface="Arial" panose="020B0604020202020204" pitchFamily="34" charset="0"/>
              <a:buChar char="•"/>
            </a:pPr>
            <a:r>
              <a:rPr lang="en-US" sz="1500">
                <a:solidFill>
                  <a:srgbClr val="FFFFFF"/>
                </a:solidFill>
              </a:rPr>
              <a:t>Catalina’s vision of what happens at Mass</a:t>
            </a:r>
          </a:p>
          <a:p>
            <a:pPr indent="-228600">
              <a:lnSpc>
                <a:spcPct val="90000"/>
              </a:lnSpc>
              <a:spcAft>
                <a:spcPts val="600"/>
              </a:spcAft>
              <a:buFont typeface="Arial" panose="020B0604020202020204" pitchFamily="34" charset="0"/>
              <a:buChar char="•"/>
            </a:pPr>
            <a:r>
              <a:rPr lang="en-US" sz="1500">
                <a:solidFill>
                  <a:srgbClr val="FFFFFF"/>
                </a:solidFill>
                <a:hlinkClick r:id="rId8"/>
              </a:rPr>
              <a:t>https://www.michaeljournal.org/articles/roman-catholic-church/item/the-holy-mass</a:t>
            </a:r>
            <a:endParaRPr lang="en-US" sz="1500">
              <a:solidFill>
                <a:srgbClr val="FFFFFF"/>
              </a:solidFill>
            </a:endParaRPr>
          </a:p>
          <a:p>
            <a:pPr indent="-228600">
              <a:lnSpc>
                <a:spcPct val="90000"/>
              </a:lnSpc>
              <a:spcAft>
                <a:spcPts val="600"/>
              </a:spcAft>
              <a:buFont typeface="Arial" panose="020B0604020202020204" pitchFamily="34" charset="0"/>
              <a:buChar char="•"/>
            </a:pPr>
            <a:endParaRPr lang="en-US" sz="1500">
              <a:solidFill>
                <a:srgbClr val="FFFFFF"/>
              </a:solidFill>
            </a:endParaRPr>
          </a:p>
        </p:txBody>
      </p:sp>
      <p:sp>
        <p:nvSpPr>
          <p:cNvPr id="7" name="AutoShape 2" descr="https://mail.google.com/mail/u/0?ui=2&amp;ik=8620d23331&amp;attid=0.1.1&amp;permmsgid=msg-f:1691214932093104503&amp;th=17786705323ef177&amp;view=fimg&amp;sz=s0-l75-ft&amp;attbid=ANGjdJ_hDzqcpC2fMR4x5-V7rBDGymo3-OCcXQWkYGfKxVDq4DbRjuO0ab1zzCSNLG-vYE4pBuDKGugqC7jM-DUC-JkL1bD7Bp4_PcKV_PbnE6AukUD9ea6C1s6jbAs&amp;disp=emb">
            <a:extLst>
              <a:ext uri="{FF2B5EF4-FFF2-40B4-BE49-F238E27FC236}">
                <a16:creationId xmlns:a16="http://schemas.microsoft.com/office/drawing/2014/main" id="{8E23EB90-5ABD-4D70-A4AF-A0C42405BB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google.com/mail/u/0?ui=2&amp;ik=8620d23331&amp;attid=0.1.1&amp;permmsgid=msg-f:1691214932093104503&amp;th=17786705323ef177&amp;view=fimg&amp;sz=s0-l75-ft&amp;attbid=ANGjdJ_hDzqcpC2fMR4x5-V7rBDGymo3-OCcXQWkYGfKxVDq4DbRjuO0ab1zzCSNLG-vYE4pBuDKGugqC7jM-DUC-JkL1bD7Bp4_PcKV_PbnE6AukUD9ea6C1s6jbAs&amp;disp=emb">
            <a:extLst>
              <a:ext uri="{FF2B5EF4-FFF2-40B4-BE49-F238E27FC236}">
                <a16:creationId xmlns:a16="http://schemas.microsoft.com/office/drawing/2014/main" id="{6DC46D8D-A538-410E-B6AD-AEB649A0080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33833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The Veil Removed</vt:lpstr>
      <vt:lpstr>Prayer</vt:lpstr>
      <vt:lpstr>Readings</vt:lpstr>
      <vt:lpstr>PowerPoint Presentation</vt:lpstr>
      <vt:lpstr>Why I go to Mass</vt:lpstr>
      <vt:lpstr>PowerPoint Presentation</vt:lpstr>
      <vt:lpstr>Preparing Children</vt:lpstr>
      <vt:lpstr>Resources</vt:lpstr>
      <vt:lpstr>Questions/Action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Suter, Mike</dc:creator>
  <cp:lastModifiedBy>Suter, Mike</cp:lastModifiedBy>
  <cp:revision>2</cp:revision>
  <dcterms:created xsi:type="dcterms:W3CDTF">2021-02-09T11:49:14Z</dcterms:created>
  <dcterms:modified xsi:type="dcterms:W3CDTF">2021-02-09T20:46:12Z</dcterms:modified>
</cp:coreProperties>
</file>