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5" r:id="rId6"/>
    <p:sldId id="276" r:id="rId7"/>
    <p:sldId id="274" r:id="rId8"/>
    <p:sldId id="279" r:id="rId9"/>
    <p:sldId id="264" r:id="rId10"/>
    <p:sldId id="273" r:id="rId11"/>
    <p:sldId id="270" r:id="rId12"/>
    <p:sldId id="269" r:id="rId13"/>
    <p:sldId id="278" r:id="rId14"/>
    <p:sldId id="280" r:id="rId15"/>
    <p:sldId id="271"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A16A-8F98-4CC0-BB75-7D1D32DA42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C2C4D5-9536-4E31-99B9-48CEBBC58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F3BE54-6A5D-4699-8FFB-C64681C46A53}"/>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5" name="Footer Placeholder 4">
            <a:extLst>
              <a:ext uri="{FF2B5EF4-FFF2-40B4-BE49-F238E27FC236}">
                <a16:creationId xmlns:a16="http://schemas.microsoft.com/office/drawing/2014/main" id="{5F458C01-0780-4340-A021-F64B3DE1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10345-50DE-4F9C-A44E-457A90280B00}"/>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19462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097D-3319-4A98-89E1-B536BBA386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4C5AB9-4027-4754-B465-39A69C5C1C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71C59-4E6A-44A1-9F14-8DDB40C8786E}"/>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5" name="Footer Placeholder 4">
            <a:extLst>
              <a:ext uri="{FF2B5EF4-FFF2-40B4-BE49-F238E27FC236}">
                <a16:creationId xmlns:a16="http://schemas.microsoft.com/office/drawing/2014/main" id="{46EEF5B7-C6D0-45C5-A791-023BF6611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D5E02-ADD7-4EEB-9D83-C118FDBEBB87}"/>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385685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148CC0-6DF7-4EAC-AAAC-209A616B11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E420F-E5B1-42A7-82A6-C418C7AB5E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25996-02F6-469B-BE8B-013FD660AF4D}"/>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5" name="Footer Placeholder 4">
            <a:extLst>
              <a:ext uri="{FF2B5EF4-FFF2-40B4-BE49-F238E27FC236}">
                <a16:creationId xmlns:a16="http://schemas.microsoft.com/office/drawing/2014/main" id="{3636861E-17E7-46E9-BA33-92F574C57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8DA5-FF9B-47F0-94CD-F359224821B9}"/>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295034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0C4A-EEF2-4C72-8AA5-98E0A62A1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2A8A1-DE0F-4C89-9E70-E20B5D21C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22A7C-6E88-47B8-AE0D-76D03406F877}"/>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5" name="Footer Placeholder 4">
            <a:extLst>
              <a:ext uri="{FF2B5EF4-FFF2-40B4-BE49-F238E27FC236}">
                <a16:creationId xmlns:a16="http://schemas.microsoft.com/office/drawing/2014/main" id="{56E3EEF1-978F-4DF8-9D5A-0DE856BF8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B8246-26A2-4707-9629-A36B1D209F3B}"/>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406992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CE8-6E39-46DD-8CBC-52A3E3AB8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FE9299-C479-4A54-AB63-25B401B9D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509446-E9DA-4A17-A915-687808FD7507}"/>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5" name="Footer Placeholder 4">
            <a:extLst>
              <a:ext uri="{FF2B5EF4-FFF2-40B4-BE49-F238E27FC236}">
                <a16:creationId xmlns:a16="http://schemas.microsoft.com/office/drawing/2014/main" id="{E2726B8E-3CAD-4153-B4DB-7DBE10732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4702E-18B3-4352-A740-41897C5B6B65}"/>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69095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BF9C-C8C3-4847-AFF3-9769DFEDD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FF11D-DB19-4365-803F-41F603B62F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A0B232-8334-44A1-B050-CFBAB1246B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D27330-879B-41B9-AFE8-BDDDEB9C4369}"/>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6" name="Footer Placeholder 5">
            <a:extLst>
              <a:ext uri="{FF2B5EF4-FFF2-40B4-BE49-F238E27FC236}">
                <a16:creationId xmlns:a16="http://schemas.microsoft.com/office/drawing/2014/main" id="{C7F9E1CD-71C9-491B-BE4A-825C84B92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266C7-7933-4275-BD21-0765BECBD7FA}"/>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385709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FF95-0819-41BE-A027-AA8AB980FB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543839-FE2D-4224-AF51-216987A640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F27EAC-0E2D-4533-B175-770942978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353BD3-6538-443D-B167-0D88929E2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5230F4-ACD8-4583-AC58-3D8DF3E9FB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A0903C-E3E8-40BF-8522-207A40757389}"/>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8" name="Footer Placeholder 7">
            <a:extLst>
              <a:ext uri="{FF2B5EF4-FFF2-40B4-BE49-F238E27FC236}">
                <a16:creationId xmlns:a16="http://schemas.microsoft.com/office/drawing/2014/main" id="{41EEE26D-5013-4E1C-857D-20896126DF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10748-850C-4BBA-8488-2E80CD5CB52E}"/>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261526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4B1-5EFC-4669-B675-6AF4977F6D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BAC2EE-E979-4E72-9A7F-ED78D7D8EE74}"/>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4" name="Footer Placeholder 3">
            <a:extLst>
              <a:ext uri="{FF2B5EF4-FFF2-40B4-BE49-F238E27FC236}">
                <a16:creationId xmlns:a16="http://schemas.microsoft.com/office/drawing/2014/main" id="{AAAA7BD3-CA8F-4094-9EA3-0375A5C20D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75DE6-8324-4B40-8E0C-760D4DB69A29}"/>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314792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A2493F-D159-4652-9222-EB1D781076CF}"/>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3" name="Footer Placeholder 2">
            <a:extLst>
              <a:ext uri="{FF2B5EF4-FFF2-40B4-BE49-F238E27FC236}">
                <a16:creationId xmlns:a16="http://schemas.microsoft.com/office/drawing/2014/main" id="{3C1D08EF-2333-43C9-B282-4E544D9A28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B253B5-34E2-4126-A15A-0846DD8E1277}"/>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326714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9154-512D-4ABD-BBED-8A6794A70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37BE78-1F98-4635-A41B-2DD1524DE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0B8A0-56FA-4710-B3E7-E934B0DF6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7E979-FE19-42D3-8649-8BD0C065BAD5}"/>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6" name="Footer Placeholder 5">
            <a:extLst>
              <a:ext uri="{FF2B5EF4-FFF2-40B4-BE49-F238E27FC236}">
                <a16:creationId xmlns:a16="http://schemas.microsoft.com/office/drawing/2014/main" id="{90C1A1AE-CF7A-4CE6-841C-85A5A69D2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53306-6259-4E2E-BF9F-CB546A08074C}"/>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412144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8537-4250-4A45-A34C-0D8BDE60C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8A41A5-81E4-4906-A3EA-E70875B85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AED878-B8A9-4090-B18B-85A1D4787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2E416-0272-4944-8D97-CAAB96EF78B5}"/>
              </a:ext>
            </a:extLst>
          </p:cNvPr>
          <p:cNvSpPr>
            <a:spLocks noGrp="1"/>
          </p:cNvSpPr>
          <p:nvPr>
            <p:ph type="dt" sz="half" idx="10"/>
          </p:nvPr>
        </p:nvSpPr>
        <p:spPr/>
        <p:txBody>
          <a:bodyPr/>
          <a:lstStyle/>
          <a:p>
            <a:fld id="{418A7EFC-B4E9-4A63-A7DA-8D3937DE4304}" type="datetimeFigureOut">
              <a:rPr lang="en-US" smtClean="0"/>
              <a:t>12/8/2020</a:t>
            </a:fld>
            <a:endParaRPr lang="en-US"/>
          </a:p>
        </p:txBody>
      </p:sp>
      <p:sp>
        <p:nvSpPr>
          <p:cNvPr id="6" name="Footer Placeholder 5">
            <a:extLst>
              <a:ext uri="{FF2B5EF4-FFF2-40B4-BE49-F238E27FC236}">
                <a16:creationId xmlns:a16="http://schemas.microsoft.com/office/drawing/2014/main" id="{AFDD9B85-F217-46C5-A544-325DE68AE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5D862-0EE8-4931-9DB1-42B195891AB0}"/>
              </a:ext>
            </a:extLst>
          </p:cNvPr>
          <p:cNvSpPr>
            <a:spLocks noGrp="1"/>
          </p:cNvSpPr>
          <p:nvPr>
            <p:ph type="sldNum" sz="quarter" idx="12"/>
          </p:nvPr>
        </p:nvSpPr>
        <p:spPr/>
        <p:txBody>
          <a:bodyPr/>
          <a:lstStyle/>
          <a:p>
            <a:fld id="{9E79D891-4F2F-4C89-AF7C-83F679252CD6}" type="slidenum">
              <a:rPr lang="en-US" smtClean="0"/>
              <a:t>‹#›</a:t>
            </a:fld>
            <a:endParaRPr lang="en-US"/>
          </a:p>
        </p:txBody>
      </p:sp>
    </p:spTree>
    <p:extLst>
      <p:ext uri="{BB962C8B-B14F-4D97-AF65-F5344CB8AC3E}">
        <p14:creationId xmlns:p14="http://schemas.microsoft.com/office/powerpoint/2010/main" val="211770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B3E40-A9F0-4920-9F68-201323115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02AB43-FF3A-4C37-8FE6-831968586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39EE7-161F-4C76-9A19-C5BEE3FF4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A7EFC-B4E9-4A63-A7DA-8D3937DE4304}" type="datetimeFigureOut">
              <a:rPr lang="en-US" smtClean="0"/>
              <a:t>12/8/2020</a:t>
            </a:fld>
            <a:endParaRPr lang="en-US"/>
          </a:p>
        </p:txBody>
      </p:sp>
      <p:sp>
        <p:nvSpPr>
          <p:cNvPr id="5" name="Footer Placeholder 4">
            <a:extLst>
              <a:ext uri="{FF2B5EF4-FFF2-40B4-BE49-F238E27FC236}">
                <a16:creationId xmlns:a16="http://schemas.microsoft.com/office/drawing/2014/main" id="{E82E4D43-A87C-4BF2-82EE-93D678F05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096BB1-5C1C-4470-931E-5725C297F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9D891-4F2F-4C89-AF7C-83F679252CD6}" type="slidenum">
              <a:rPr lang="en-US" smtClean="0"/>
              <a:t>‹#›</a:t>
            </a:fld>
            <a:endParaRPr lang="en-US"/>
          </a:p>
        </p:txBody>
      </p:sp>
    </p:spTree>
    <p:extLst>
      <p:ext uri="{BB962C8B-B14F-4D97-AF65-F5344CB8AC3E}">
        <p14:creationId xmlns:p14="http://schemas.microsoft.com/office/powerpoint/2010/main" val="1058585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consecrationtostjoseph.org/introduction.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shopmercy.org/consecration-to-st-joseph-the-wonders-of-our-spiritual-father.html?source=ctsj"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secrationtostjoseph.org/introduction.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catholicdigest.com/amp/faith/spirituality/what-st-joseph-meant-to-jesus/" TargetMode="External"/><Relationship Id="rId5" Type="http://schemas.openxmlformats.org/officeDocument/2006/relationships/hyperlink" Target="https://www.wordonfire.org/resources/blog/st-joseph-the-great/26855/" TargetMode="External"/><Relationship Id="rId4" Type="http://schemas.openxmlformats.org/officeDocument/2006/relationships/hyperlink" Target="http://osjusa.org/prayers/litany-st-josep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K_q2mpSMs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vatican.va/content/john-paul-ii/en/apost_exhortations/documents/hf_jp-ii_exh_15081989_redemptoris-custos.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F258-6C8C-4FAE-A8BF-3FE3754A3915}"/>
              </a:ext>
            </a:extLst>
          </p:cNvPr>
          <p:cNvSpPr>
            <a:spLocks noGrp="1"/>
          </p:cNvSpPr>
          <p:nvPr>
            <p:ph type="title"/>
          </p:nvPr>
        </p:nvSpPr>
        <p:spPr>
          <a:xfrm>
            <a:off x="6024154" y="1221897"/>
            <a:ext cx="6107185" cy="2889114"/>
          </a:xfrm>
        </p:spPr>
        <p:txBody>
          <a:bodyPr vert="horz" lIns="91440" tIns="45720" rIns="91440" bIns="45720" rtlCol="0" anchor="b">
            <a:normAutofit/>
          </a:bodyPr>
          <a:lstStyle/>
          <a:p>
            <a:pPr algn="ctr"/>
            <a:r>
              <a:rPr lang="en-US" dirty="0"/>
              <a:t>Team 1 </a:t>
            </a:r>
            <a:br>
              <a:rPr lang="en-US" dirty="0"/>
            </a:br>
            <a:r>
              <a:rPr lang="en-US" b="1" dirty="0"/>
              <a:t>Consecration to St. Joseph</a:t>
            </a:r>
            <a:endParaRPr lang="en-US" dirty="0"/>
          </a:p>
        </p:txBody>
      </p:sp>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48470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F258-6C8C-4FAE-A8BF-3FE3754A3915}"/>
              </a:ext>
            </a:extLst>
          </p:cNvPr>
          <p:cNvSpPr>
            <a:spLocks noGrp="1"/>
          </p:cNvSpPr>
          <p:nvPr>
            <p:ph type="title"/>
          </p:nvPr>
        </p:nvSpPr>
        <p:spPr>
          <a:xfrm>
            <a:off x="6024154" y="257162"/>
            <a:ext cx="6172418" cy="1294801"/>
          </a:xfrm>
        </p:spPr>
        <p:txBody>
          <a:bodyPr vert="horz" lIns="91440" tIns="45720" rIns="91440" bIns="45720" rtlCol="0" anchor="b">
            <a:noAutofit/>
          </a:bodyPr>
          <a:lstStyle/>
          <a:p>
            <a:pPr algn="ctr"/>
            <a:r>
              <a:rPr lang="en-US" dirty="0"/>
              <a:t>Consecration to St. Joseph</a:t>
            </a:r>
            <a:br>
              <a:rPr lang="en-US" dirty="0"/>
            </a:br>
            <a:endParaRPr lang="en-US" dirty="0"/>
          </a:p>
        </p:txBody>
      </p:sp>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Content Placeholder 2">
            <a:extLst>
              <a:ext uri="{FF2B5EF4-FFF2-40B4-BE49-F238E27FC236}">
                <a16:creationId xmlns:a16="http://schemas.microsoft.com/office/drawing/2014/main" id="{DBF04BCE-3354-4166-B01B-D3F983695387}"/>
              </a:ext>
            </a:extLst>
          </p:cNvPr>
          <p:cNvSpPr txBox="1">
            <a:spLocks/>
          </p:cNvSpPr>
          <p:nvPr/>
        </p:nvSpPr>
        <p:spPr>
          <a:xfrm>
            <a:off x="6167848" y="1253331"/>
            <a:ext cx="567445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order to defend marriage and the family, elevate morals, recover lost ground, and win souls for Jesus Christ, we need to bring St. Joseph onto the battlefield. </a:t>
            </a:r>
          </a:p>
          <a:p>
            <a:r>
              <a:rPr lang="en-US" dirty="0"/>
              <a:t>He is the Terror of Demons! </a:t>
            </a:r>
          </a:p>
          <a:p>
            <a:r>
              <a:rPr lang="en-US" dirty="0"/>
              <a:t>With his powerful spiritual fatherhood, incredible love for his spiritual father, incredible love for his spiritual children, and  constant intercession, the Church can be renewed as a light to the nations</a:t>
            </a:r>
          </a:p>
        </p:txBody>
      </p:sp>
      <p:sp>
        <p:nvSpPr>
          <p:cNvPr id="6" name="TextBox 5">
            <a:extLst>
              <a:ext uri="{FF2B5EF4-FFF2-40B4-BE49-F238E27FC236}">
                <a16:creationId xmlns:a16="http://schemas.microsoft.com/office/drawing/2014/main" id="{1D496C6A-D344-432C-A507-1F8EB6F4E417}"/>
              </a:ext>
            </a:extLst>
          </p:cNvPr>
          <p:cNvSpPr txBox="1"/>
          <p:nvPr/>
        </p:nvSpPr>
        <p:spPr>
          <a:xfrm>
            <a:off x="9999677" y="37355"/>
            <a:ext cx="2004969" cy="369332"/>
          </a:xfrm>
          <a:prstGeom prst="rect">
            <a:avLst/>
          </a:prstGeom>
          <a:noFill/>
        </p:spPr>
        <p:txBody>
          <a:bodyPr wrap="square" rtlCol="0">
            <a:spAutoFit/>
          </a:bodyPr>
          <a:lstStyle/>
          <a:p>
            <a:r>
              <a:rPr lang="en-US" dirty="0"/>
              <a:t>Mike</a:t>
            </a:r>
          </a:p>
        </p:txBody>
      </p:sp>
    </p:spTree>
    <p:extLst>
      <p:ext uri="{BB962C8B-B14F-4D97-AF65-F5344CB8AC3E}">
        <p14:creationId xmlns:p14="http://schemas.microsoft.com/office/powerpoint/2010/main" val="264549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l="4456" r="4456"/>
          <a:stretch/>
        </p:blipFill>
        <p:spPr>
          <a:xfrm>
            <a:off x="321734" y="557189"/>
            <a:ext cx="4276956" cy="5743616"/>
          </a:xfrm>
          <a:prstGeom prst="rect">
            <a:avLst/>
          </a:prstGeom>
        </p:spPr>
      </p:pic>
      <p:pic>
        <p:nvPicPr>
          <p:cNvPr id="6" name="Content Placeholder 6">
            <a:extLst>
              <a:ext uri="{FF2B5EF4-FFF2-40B4-BE49-F238E27FC236}">
                <a16:creationId xmlns:a16="http://schemas.microsoft.com/office/drawing/2014/main" id="{A660FA8B-1EED-4670-A951-D5C1732CA214}"/>
              </a:ext>
            </a:extLst>
          </p:cNvPr>
          <p:cNvPicPr>
            <a:picLocks noChangeAspect="1"/>
          </p:cNvPicPr>
          <p:nvPr/>
        </p:nvPicPr>
        <p:blipFill rotWithShape="1">
          <a:blip r:embed="rId3"/>
          <a:srcRect r="1448"/>
          <a:stretch/>
        </p:blipFill>
        <p:spPr>
          <a:xfrm>
            <a:off x="4772525" y="557189"/>
            <a:ext cx="7097742" cy="5743616"/>
          </a:xfrm>
          <a:prstGeom prst="rect">
            <a:avLst/>
          </a:prstGeom>
        </p:spPr>
      </p:pic>
      <p:sp>
        <p:nvSpPr>
          <p:cNvPr id="2" name="Rectangle 1">
            <a:extLst>
              <a:ext uri="{FF2B5EF4-FFF2-40B4-BE49-F238E27FC236}">
                <a16:creationId xmlns:a16="http://schemas.microsoft.com/office/drawing/2014/main" id="{D0320339-271F-4861-AB63-8EC1262D1E84}"/>
              </a:ext>
            </a:extLst>
          </p:cNvPr>
          <p:cNvSpPr/>
          <p:nvPr/>
        </p:nvSpPr>
        <p:spPr>
          <a:xfrm>
            <a:off x="657137" y="6300805"/>
            <a:ext cx="11534863" cy="523220"/>
          </a:xfrm>
          <a:prstGeom prst="rect">
            <a:avLst/>
          </a:prstGeom>
        </p:spPr>
        <p:txBody>
          <a:bodyPr wrap="square">
            <a:spAutoFit/>
          </a:bodyPr>
          <a:lstStyle/>
          <a:p>
            <a:r>
              <a:rPr lang="en-US" sz="1400" b="1" dirty="0">
                <a:solidFill>
                  <a:srgbClr val="00000A"/>
                </a:solidFill>
                <a:latin typeface="Calibri-Bold"/>
              </a:rPr>
              <a:t>Consecration to St. Joseph, </a:t>
            </a:r>
            <a:r>
              <a:rPr lang="en-US" sz="1400" dirty="0">
                <a:solidFill>
                  <a:srgbClr val="00000A"/>
                </a:solidFill>
                <a:latin typeface="Calibri" panose="020F0502020204030204" pitchFamily="34" charset="0"/>
              </a:rPr>
              <a:t>The Wonders of Our Spiritual Father, Donald H. Calloway, MIC Introduction to the Consecration to St. Joseph online:</a:t>
            </a:r>
          </a:p>
          <a:p>
            <a:r>
              <a:rPr lang="en-US" sz="1400" dirty="0">
                <a:solidFill>
                  <a:srgbClr val="000081"/>
                </a:solidFill>
                <a:latin typeface="Calibri" panose="020F0502020204030204" pitchFamily="34" charset="0"/>
                <a:hlinkClick r:id="rId4"/>
              </a:rPr>
              <a:t>https://www.consecrationtostjoseph.org/introduction.html</a:t>
            </a:r>
            <a:endParaRPr lang="en-US" sz="1400" dirty="0">
              <a:solidFill>
                <a:srgbClr val="000081"/>
              </a:solidFill>
              <a:latin typeface="Calibri" panose="020F0502020204030204" pitchFamily="34" charset="0"/>
            </a:endParaRPr>
          </a:p>
        </p:txBody>
      </p:sp>
      <p:sp>
        <p:nvSpPr>
          <p:cNvPr id="7" name="TextBox 6">
            <a:extLst>
              <a:ext uri="{FF2B5EF4-FFF2-40B4-BE49-F238E27FC236}">
                <a16:creationId xmlns:a16="http://schemas.microsoft.com/office/drawing/2014/main" id="{53B13918-017F-41F4-BA32-3068EF73B102}"/>
              </a:ext>
            </a:extLst>
          </p:cNvPr>
          <p:cNvSpPr txBox="1"/>
          <p:nvPr/>
        </p:nvSpPr>
        <p:spPr>
          <a:xfrm>
            <a:off x="9999677" y="37355"/>
            <a:ext cx="2004969" cy="369332"/>
          </a:xfrm>
          <a:prstGeom prst="rect">
            <a:avLst/>
          </a:prstGeom>
          <a:noFill/>
        </p:spPr>
        <p:txBody>
          <a:bodyPr wrap="square" rtlCol="0">
            <a:spAutoFit/>
          </a:bodyPr>
          <a:lstStyle/>
          <a:p>
            <a:r>
              <a:rPr lang="en-US" dirty="0"/>
              <a:t>Dave S.</a:t>
            </a:r>
          </a:p>
        </p:txBody>
      </p:sp>
    </p:spTree>
    <p:extLst>
      <p:ext uri="{BB962C8B-B14F-4D97-AF65-F5344CB8AC3E}">
        <p14:creationId xmlns:p14="http://schemas.microsoft.com/office/powerpoint/2010/main" val="284856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5" name="Content Placeholder 3">
            <a:extLst>
              <a:ext uri="{FF2B5EF4-FFF2-40B4-BE49-F238E27FC236}">
                <a16:creationId xmlns:a16="http://schemas.microsoft.com/office/drawing/2014/main" id="{43435CBC-9C9E-4162-AFDE-F88B1D757D1A}"/>
              </a:ext>
            </a:extLst>
          </p:cNvPr>
          <p:cNvPicPr>
            <a:picLocks noChangeAspect="1"/>
          </p:cNvPicPr>
          <p:nvPr/>
        </p:nvPicPr>
        <p:blipFill>
          <a:blip r:embed="rId3"/>
          <a:stretch>
            <a:fillRect/>
          </a:stretch>
        </p:blipFill>
        <p:spPr>
          <a:xfrm>
            <a:off x="6708710" y="316257"/>
            <a:ext cx="4780820" cy="5853590"/>
          </a:xfrm>
          <a:prstGeom prst="rect">
            <a:avLst/>
          </a:prstGeom>
        </p:spPr>
      </p:pic>
      <p:sp>
        <p:nvSpPr>
          <p:cNvPr id="2" name="Arrow: Right 1">
            <a:extLst>
              <a:ext uri="{FF2B5EF4-FFF2-40B4-BE49-F238E27FC236}">
                <a16:creationId xmlns:a16="http://schemas.microsoft.com/office/drawing/2014/main" id="{A79690E1-29F8-4FD6-9767-A2368E195546}"/>
              </a:ext>
            </a:extLst>
          </p:cNvPr>
          <p:cNvSpPr/>
          <p:nvPr/>
        </p:nvSpPr>
        <p:spPr>
          <a:xfrm>
            <a:off x="6096000" y="23573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1E92938-830E-459B-B3A0-607374BEC37F}"/>
              </a:ext>
            </a:extLst>
          </p:cNvPr>
          <p:cNvSpPr txBox="1"/>
          <p:nvPr/>
        </p:nvSpPr>
        <p:spPr>
          <a:xfrm>
            <a:off x="9999677" y="37355"/>
            <a:ext cx="2004969" cy="369332"/>
          </a:xfrm>
          <a:prstGeom prst="rect">
            <a:avLst/>
          </a:prstGeom>
          <a:noFill/>
        </p:spPr>
        <p:txBody>
          <a:bodyPr wrap="square" rtlCol="0">
            <a:spAutoFit/>
          </a:bodyPr>
          <a:lstStyle/>
          <a:p>
            <a:r>
              <a:rPr lang="en-US" dirty="0"/>
              <a:t>Dave S.</a:t>
            </a:r>
          </a:p>
        </p:txBody>
      </p:sp>
    </p:spTree>
    <p:extLst>
      <p:ext uri="{BB962C8B-B14F-4D97-AF65-F5344CB8AC3E}">
        <p14:creationId xmlns:p14="http://schemas.microsoft.com/office/powerpoint/2010/main" val="8737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2" name="Picture 1">
            <a:extLst>
              <a:ext uri="{FF2B5EF4-FFF2-40B4-BE49-F238E27FC236}">
                <a16:creationId xmlns:a16="http://schemas.microsoft.com/office/drawing/2014/main" id="{6FBBAA04-E35F-4508-A60F-7432C68BFE69}"/>
              </a:ext>
            </a:extLst>
          </p:cNvPr>
          <p:cNvPicPr>
            <a:picLocks noChangeAspect="1"/>
          </p:cNvPicPr>
          <p:nvPr/>
        </p:nvPicPr>
        <p:blipFill>
          <a:blip r:embed="rId3"/>
          <a:stretch>
            <a:fillRect/>
          </a:stretch>
        </p:blipFill>
        <p:spPr>
          <a:xfrm>
            <a:off x="7247288" y="2038525"/>
            <a:ext cx="3159130" cy="3779273"/>
          </a:xfrm>
          <a:prstGeom prst="rect">
            <a:avLst/>
          </a:prstGeom>
        </p:spPr>
      </p:pic>
      <p:sp>
        <p:nvSpPr>
          <p:cNvPr id="3" name="Rectangle 2">
            <a:extLst>
              <a:ext uri="{FF2B5EF4-FFF2-40B4-BE49-F238E27FC236}">
                <a16:creationId xmlns:a16="http://schemas.microsoft.com/office/drawing/2014/main" id="{8CF6D360-9CC6-457D-8370-3168B52FDCDB}"/>
              </a:ext>
            </a:extLst>
          </p:cNvPr>
          <p:cNvSpPr/>
          <p:nvPr/>
        </p:nvSpPr>
        <p:spPr>
          <a:xfrm>
            <a:off x="5989340" y="5934660"/>
            <a:ext cx="6096000" cy="923330"/>
          </a:xfrm>
          <a:prstGeom prst="rect">
            <a:avLst/>
          </a:prstGeom>
        </p:spPr>
        <p:txBody>
          <a:bodyPr>
            <a:spAutoFit/>
          </a:bodyPr>
          <a:lstStyle/>
          <a:p>
            <a:r>
              <a:rPr lang="en-US" dirty="0">
                <a:hlinkClick r:id="rId4"/>
              </a:rPr>
              <a:t>https://www.shopmercy.org/consecration-to-st-joseph-the-wonders-of-our-spiritual-father.html?source=ctsj</a:t>
            </a:r>
            <a:endParaRPr lang="en-US" dirty="0"/>
          </a:p>
          <a:p>
            <a:endParaRPr lang="en-US" dirty="0"/>
          </a:p>
        </p:txBody>
      </p:sp>
      <p:sp>
        <p:nvSpPr>
          <p:cNvPr id="9" name="Rectangle 8">
            <a:extLst>
              <a:ext uri="{FF2B5EF4-FFF2-40B4-BE49-F238E27FC236}">
                <a16:creationId xmlns:a16="http://schemas.microsoft.com/office/drawing/2014/main" id="{586C6292-AB52-412A-AB19-60E8F0A36115}"/>
              </a:ext>
            </a:extLst>
          </p:cNvPr>
          <p:cNvSpPr/>
          <p:nvPr/>
        </p:nvSpPr>
        <p:spPr>
          <a:xfrm>
            <a:off x="6139493" y="316927"/>
            <a:ext cx="5830507" cy="1446550"/>
          </a:xfrm>
          <a:prstGeom prst="rect">
            <a:avLst/>
          </a:prstGeom>
        </p:spPr>
        <p:txBody>
          <a:bodyPr wrap="none">
            <a:spAutoFit/>
          </a:bodyPr>
          <a:lstStyle/>
          <a:p>
            <a:pPr algn="ctr"/>
            <a:r>
              <a:rPr lang="en-US" sz="4400" dirty="0"/>
              <a:t>Consecration Guide </a:t>
            </a:r>
          </a:p>
          <a:p>
            <a:pPr algn="ctr"/>
            <a:r>
              <a:rPr lang="en-US" sz="4400" dirty="0"/>
              <a:t>Hard Copy, Audio, </a:t>
            </a:r>
            <a:r>
              <a:rPr lang="en-US" sz="4400" dirty="0" err="1"/>
              <a:t>Ebook</a:t>
            </a:r>
            <a:endParaRPr lang="en-US" sz="4400" dirty="0"/>
          </a:p>
        </p:txBody>
      </p:sp>
      <p:sp>
        <p:nvSpPr>
          <p:cNvPr id="10" name="TextBox 9">
            <a:extLst>
              <a:ext uri="{FF2B5EF4-FFF2-40B4-BE49-F238E27FC236}">
                <a16:creationId xmlns:a16="http://schemas.microsoft.com/office/drawing/2014/main" id="{E110F4D8-B782-4532-9C43-329F689CB25F}"/>
              </a:ext>
            </a:extLst>
          </p:cNvPr>
          <p:cNvSpPr txBox="1"/>
          <p:nvPr/>
        </p:nvSpPr>
        <p:spPr>
          <a:xfrm>
            <a:off x="9999677" y="37355"/>
            <a:ext cx="2004969" cy="369332"/>
          </a:xfrm>
          <a:prstGeom prst="rect">
            <a:avLst/>
          </a:prstGeom>
          <a:noFill/>
        </p:spPr>
        <p:txBody>
          <a:bodyPr wrap="square" rtlCol="0">
            <a:spAutoFit/>
          </a:bodyPr>
          <a:lstStyle/>
          <a:p>
            <a:r>
              <a:rPr lang="en-US" dirty="0"/>
              <a:t>Dave S.</a:t>
            </a:r>
          </a:p>
        </p:txBody>
      </p:sp>
    </p:spTree>
    <p:extLst>
      <p:ext uri="{BB962C8B-B14F-4D97-AF65-F5344CB8AC3E}">
        <p14:creationId xmlns:p14="http://schemas.microsoft.com/office/powerpoint/2010/main" val="180096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20BA34-E1B9-42DF-82C8-DC8F6680E21C}"/>
              </a:ext>
            </a:extLst>
          </p:cNvPr>
          <p:cNvPicPr>
            <a:picLocks noChangeAspect="1"/>
          </p:cNvPicPr>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Rectangle 4">
            <a:extLst>
              <a:ext uri="{FF2B5EF4-FFF2-40B4-BE49-F238E27FC236}">
                <a16:creationId xmlns:a16="http://schemas.microsoft.com/office/drawing/2014/main" id="{3ED2E665-6301-43A8-9CBD-BE4FD3654EB6}"/>
              </a:ext>
            </a:extLst>
          </p:cNvPr>
          <p:cNvSpPr/>
          <p:nvPr/>
        </p:nvSpPr>
        <p:spPr>
          <a:xfrm>
            <a:off x="6167848" y="280712"/>
            <a:ext cx="5211778" cy="3477875"/>
          </a:xfrm>
          <a:prstGeom prst="rect">
            <a:avLst/>
          </a:prstGeom>
        </p:spPr>
        <p:txBody>
          <a:bodyPr wrap="square">
            <a:spAutoFit/>
          </a:bodyPr>
          <a:lstStyle/>
          <a:p>
            <a:pPr algn="ctr"/>
            <a:r>
              <a:rPr lang="en-US" sz="4400" dirty="0"/>
              <a:t>Large Group</a:t>
            </a:r>
          </a:p>
          <a:p>
            <a:pPr algn="ctr"/>
            <a:r>
              <a:rPr lang="en-US" sz="4400" i="1" dirty="0"/>
              <a:t>Has anyone done a Consecration to St. Joseph?</a:t>
            </a:r>
          </a:p>
          <a:p>
            <a:pPr algn="ctr"/>
            <a:endParaRPr lang="en-US" sz="4400" dirty="0"/>
          </a:p>
        </p:txBody>
      </p:sp>
    </p:spTree>
    <p:extLst>
      <p:ext uri="{BB962C8B-B14F-4D97-AF65-F5344CB8AC3E}">
        <p14:creationId xmlns:p14="http://schemas.microsoft.com/office/powerpoint/2010/main" val="408132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Content Placeholder 5">
            <a:extLst>
              <a:ext uri="{FF2B5EF4-FFF2-40B4-BE49-F238E27FC236}">
                <a16:creationId xmlns:a16="http://schemas.microsoft.com/office/drawing/2014/main" id="{24E312DB-9535-44E4-A908-1C80B16363E2}"/>
              </a:ext>
            </a:extLst>
          </p:cNvPr>
          <p:cNvSpPr txBox="1">
            <a:spLocks/>
          </p:cNvSpPr>
          <p:nvPr/>
        </p:nvSpPr>
        <p:spPr>
          <a:xfrm>
            <a:off x="6167848" y="1432596"/>
            <a:ext cx="5853576"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Have you considered St. Joseph as a role model for fathers?</a:t>
            </a:r>
          </a:p>
          <a:p>
            <a:r>
              <a:rPr lang="en-US" dirty="0"/>
              <a:t>As head and guardian of the Holy Family St. Joseph is protector of the Holy Church. Were you aware that he held such stature in the Church?</a:t>
            </a:r>
          </a:p>
          <a:p>
            <a:r>
              <a:rPr lang="en-US" dirty="0"/>
              <a:t>During these difficult times how can we defend Family and the Holy Church</a:t>
            </a:r>
          </a:p>
          <a:p>
            <a:r>
              <a:rPr lang="en-US" dirty="0"/>
              <a:t>Consider beginning your consecration to St. Joseph on Dec. 22. </a:t>
            </a:r>
          </a:p>
          <a:p>
            <a:pPr lvl="1"/>
            <a:r>
              <a:rPr lang="en-US" dirty="0"/>
              <a:t>There is a 33-day preparation of prayer and reflection which concludes with the Consecration to St. Joseph. </a:t>
            </a:r>
          </a:p>
          <a:p>
            <a:endParaRPr lang="en-US" dirty="0"/>
          </a:p>
        </p:txBody>
      </p:sp>
      <p:sp>
        <p:nvSpPr>
          <p:cNvPr id="8" name="Title 1">
            <a:extLst>
              <a:ext uri="{FF2B5EF4-FFF2-40B4-BE49-F238E27FC236}">
                <a16:creationId xmlns:a16="http://schemas.microsoft.com/office/drawing/2014/main" id="{E589BE04-AC37-41AB-9F5A-EDC16C159950}"/>
              </a:ext>
            </a:extLst>
          </p:cNvPr>
          <p:cNvSpPr>
            <a:spLocks noGrp="1"/>
          </p:cNvSpPr>
          <p:nvPr>
            <p:ph type="title"/>
          </p:nvPr>
        </p:nvSpPr>
        <p:spPr>
          <a:xfrm>
            <a:off x="6503347" y="710168"/>
            <a:ext cx="4645250" cy="1252856"/>
          </a:xfrm>
        </p:spPr>
        <p:txBody>
          <a:bodyPr vert="horz" lIns="91440" tIns="45720" rIns="91440" bIns="45720" rtlCol="0" anchor="b">
            <a:noAutofit/>
          </a:bodyPr>
          <a:lstStyle/>
          <a:p>
            <a:pPr algn="ctr"/>
            <a:r>
              <a:rPr lang="en-US" dirty="0"/>
              <a:t>Small Group Questions / Action </a:t>
            </a:r>
            <a:br>
              <a:rPr lang="en-US" dirty="0"/>
            </a:br>
            <a:endParaRPr lang="en-US" dirty="0"/>
          </a:p>
        </p:txBody>
      </p:sp>
    </p:spTree>
    <p:extLst>
      <p:ext uri="{BB962C8B-B14F-4D97-AF65-F5344CB8AC3E}">
        <p14:creationId xmlns:p14="http://schemas.microsoft.com/office/powerpoint/2010/main" val="408621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F258-6C8C-4FAE-A8BF-3FE3754A3915}"/>
              </a:ext>
            </a:extLst>
          </p:cNvPr>
          <p:cNvSpPr>
            <a:spLocks noGrp="1"/>
          </p:cNvSpPr>
          <p:nvPr>
            <p:ph type="title"/>
          </p:nvPr>
        </p:nvSpPr>
        <p:spPr>
          <a:xfrm>
            <a:off x="6562070" y="433331"/>
            <a:ext cx="4645250" cy="1252856"/>
          </a:xfrm>
        </p:spPr>
        <p:txBody>
          <a:bodyPr vert="horz" lIns="91440" tIns="45720" rIns="91440" bIns="45720" rtlCol="0" anchor="b">
            <a:noAutofit/>
          </a:bodyPr>
          <a:lstStyle/>
          <a:p>
            <a:pPr algn="ctr"/>
            <a:r>
              <a:rPr lang="en-US" dirty="0"/>
              <a:t>Resources</a:t>
            </a:r>
            <a:br>
              <a:rPr lang="en-US" dirty="0"/>
            </a:br>
            <a:endParaRPr lang="en-US" dirty="0"/>
          </a:p>
        </p:txBody>
      </p:sp>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t="4936" r="-2" b="1996"/>
          <a:stretch/>
        </p:blipFill>
        <p:spPr>
          <a:xfrm>
            <a:off x="35933"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Rectangle 2">
            <a:extLst>
              <a:ext uri="{FF2B5EF4-FFF2-40B4-BE49-F238E27FC236}">
                <a16:creationId xmlns:a16="http://schemas.microsoft.com/office/drawing/2014/main" id="{73FD65CF-ADA1-4841-A60F-6679C028E90C}"/>
              </a:ext>
            </a:extLst>
          </p:cNvPr>
          <p:cNvSpPr/>
          <p:nvPr/>
        </p:nvSpPr>
        <p:spPr>
          <a:xfrm>
            <a:off x="6096000" y="2061595"/>
            <a:ext cx="6096000" cy="2585323"/>
          </a:xfrm>
          <a:prstGeom prst="rect">
            <a:avLst/>
          </a:prstGeom>
        </p:spPr>
        <p:txBody>
          <a:bodyPr>
            <a:spAutoFit/>
          </a:bodyPr>
          <a:lstStyle/>
          <a:p>
            <a:r>
              <a:rPr lang="en-US" b="1" dirty="0">
                <a:solidFill>
                  <a:srgbClr val="00000A"/>
                </a:solidFill>
              </a:rPr>
              <a:t>Consecration to St. Joseph, </a:t>
            </a:r>
            <a:r>
              <a:rPr lang="en-US" dirty="0">
                <a:solidFill>
                  <a:srgbClr val="00000A"/>
                </a:solidFill>
              </a:rPr>
              <a:t>The Wonders of Our Spiritual Father, Donald H. Calloway, MIC</a:t>
            </a:r>
          </a:p>
          <a:p>
            <a:r>
              <a:rPr lang="en-US" dirty="0">
                <a:solidFill>
                  <a:srgbClr val="00000A"/>
                </a:solidFill>
              </a:rPr>
              <a:t>Introduction to the Consecration to St. Joseph online:</a:t>
            </a:r>
          </a:p>
          <a:p>
            <a:r>
              <a:rPr lang="en-US" dirty="0">
                <a:solidFill>
                  <a:srgbClr val="000081"/>
                </a:solidFill>
                <a:hlinkClick r:id="rId3"/>
              </a:rPr>
              <a:t>https://www.consecrationtostjoseph.org/introduction.html</a:t>
            </a:r>
            <a:endParaRPr lang="en-US" dirty="0">
              <a:solidFill>
                <a:srgbClr val="000081"/>
              </a:solidFill>
            </a:endParaRPr>
          </a:p>
          <a:p>
            <a:endParaRPr lang="en-US" dirty="0">
              <a:solidFill>
                <a:srgbClr val="000081"/>
              </a:solidFill>
            </a:endParaRPr>
          </a:p>
          <a:p>
            <a:r>
              <a:rPr lang="en-US" b="1" dirty="0">
                <a:solidFill>
                  <a:srgbClr val="00000A"/>
                </a:solidFill>
              </a:rPr>
              <a:t>The Litany of St. Joseph, </a:t>
            </a:r>
            <a:r>
              <a:rPr lang="en-US" b="1" dirty="0">
                <a:solidFill>
                  <a:srgbClr val="000081"/>
                </a:solidFill>
                <a:hlinkClick r:id="rId4"/>
              </a:rPr>
              <a:t>http://osjusa.org/prayers/litany-st-joseph/</a:t>
            </a:r>
            <a:endParaRPr lang="en-US" b="1" dirty="0">
              <a:solidFill>
                <a:srgbClr val="000081"/>
              </a:solidFill>
            </a:endParaRPr>
          </a:p>
          <a:p>
            <a:endParaRPr lang="en-US" b="1" dirty="0">
              <a:solidFill>
                <a:srgbClr val="000081"/>
              </a:solidFill>
              <a:latin typeface="Calibri-Bold"/>
            </a:endParaRPr>
          </a:p>
          <a:p>
            <a:endParaRPr lang="en-US" dirty="0"/>
          </a:p>
        </p:txBody>
      </p:sp>
      <p:sp>
        <p:nvSpPr>
          <p:cNvPr id="5" name="Rectangle 1">
            <a:extLst>
              <a:ext uri="{FF2B5EF4-FFF2-40B4-BE49-F238E27FC236}">
                <a16:creationId xmlns:a16="http://schemas.microsoft.com/office/drawing/2014/main" id="{CC9E1E86-E22C-45BC-9790-A77290347F07}"/>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EE2DE1F5-76AF-4343-A19A-1D287C6F97CF}"/>
              </a:ext>
            </a:extLst>
          </p:cNvPr>
          <p:cNvSpPr/>
          <p:nvPr/>
        </p:nvSpPr>
        <p:spPr>
          <a:xfrm>
            <a:off x="6053557" y="4283662"/>
            <a:ext cx="6096000" cy="1477328"/>
          </a:xfrm>
          <a:prstGeom prst="rect">
            <a:avLst/>
          </a:prstGeom>
        </p:spPr>
        <p:txBody>
          <a:bodyPr>
            <a:spAutoFit/>
          </a:bodyPr>
          <a:lstStyle/>
          <a:p>
            <a:pPr lvl="0" eaLnBrk="0" fontAlgn="base" hangingPunct="0">
              <a:spcBef>
                <a:spcPct val="0"/>
              </a:spcBef>
              <a:spcAft>
                <a:spcPct val="0"/>
              </a:spcAft>
            </a:pPr>
            <a:r>
              <a:rPr lang="en-US" altLang="en-US" dirty="0">
                <a:solidFill>
                  <a:srgbClr val="0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https://www.wordonfire.org/resources/blog/st-joseph-the-great/26855/</a:t>
            </a:r>
            <a:endParaRPr lang="en-US" altLang="en-US" dirty="0">
              <a:solidFill>
                <a:srgbClr val="000000"/>
              </a:solidFill>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altLang="en-US" dirty="0">
                <a:solidFill>
                  <a:srgbClr val="00000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http://www.catholicdigest.com/amp/faith/spirituality/what-st-joseph-meant-to-jesus/</a:t>
            </a:r>
            <a:endParaRPr lang="en-US" altLang="en-US" dirty="0">
              <a:solidFill>
                <a:srgbClr val="202124"/>
              </a:solidFill>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en-US" altLang="en-US"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53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F258-6C8C-4FAE-A8BF-3FE3754A3915}"/>
              </a:ext>
            </a:extLst>
          </p:cNvPr>
          <p:cNvSpPr>
            <a:spLocks noGrp="1"/>
          </p:cNvSpPr>
          <p:nvPr>
            <p:ph type="title"/>
          </p:nvPr>
        </p:nvSpPr>
        <p:spPr>
          <a:xfrm>
            <a:off x="6746628" y="1783959"/>
            <a:ext cx="4645250" cy="2889114"/>
          </a:xfrm>
        </p:spPr>
        <p:txBody>
          <a:bodyPr vert="horz" lIns="91440" tIns="45720" rIns="91440" bIns="45720" rtlCol="0" anchor="b">
            <a:normAutofit/>
          </a:bodyPr>
          <a:lstStyle/>
          <a:p>
            <a:pPr algn="ctr"/>
            <a:r>
              <a:rPr lang="en-US" dirty="0"/>
              <a:t>Opening Prayer</a:t>
            </a:r>
            <a:br>
              <a:rPr lang="en-US" dirty="0"/>
            </a:br>
            <a:br>
              <a:rPr lang="en-US" dirty="0"/>
            </a:br>
            <a:endParaRPr lang="en-US" dirty="0"/>
          </a:p>
        </p:txBody>
      </p:sp>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extBox 4">
            <a:extLst>
              <a:ext uri="{FF2B5EF4-FFF2-40B4-BE49-F238E27FC236}">
                <a16:creationId xmlns:a16="http://schemas.microsoft.com/office/drawing/2014/main" id="{063F88FA-7557-4A0D-9DEC-D79EAF8DB6C3}"/>
              </a:ext>
            </a:extLst>
          </p:cNvPr>
          <p:cNvSpPr txBox="1"/>
          <p:nvPr/>
        </p:nvSpPr>
        <p:spPr>
          <a:xfrm>
            <a:off x="9949343" y="196745"/>
            <a:ext cx="2004969" cy="369332"/>
          </a:xfrm>
          <a:prstGeom prst="rect">
            <a:avLst/>
          </a:prstGeom>
          <a:noFill/>
        </p:spPr>
        <p:txBody>
          <a:bodyPr wrap="square" rtlCol="0">
            <a:spAutoFit/>
          </a:bodyPr>
          <a:lstStyle/>
          <a:p>
            <a:r>
              <a:rPr lang="en-US" dirty="0"/>
              <a:t>John Wagner</a:t>
            </a:r>
          </a:p>
        </p:txBody>
      </p:sp>
    </p:spTree>
    <p:extLst>
      <p:ext uri="{BB962C8B-B14F-4D97-AF65-F5344CB8AC3E}">
        <p14:creationId xmlns:p14="http://schemas.microsoft.com/office/powerpoint/2010/main" val="328630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05A2A-FD72-4802-BBAE-3E6C7BF3CB8C}"/>
              </a:ext>
            </a:extLst>
          </p:cNvPr>
          <p:cNvPicPr>
            <a:picLocks noChangeAspect="1"/>
          </p:cNvPicPr>
          <p:nvPr/>
        </p:nvPicPr>
        <p:blipFill>
          <a:blip r:embed="rId2"/>
          <a:stretch>
            <a:fillRect/>
          </a:stretch>
        </p:blipFill>
        <p:spPr>
          <a:xfrm>
            <a:off x="0" y="1486338"/>
            <a:ext cx="12192000" cy="5228935"/>
          </a:xfrm>
          <a:prstGeom prst="rect">
            <a:avLst/>
          </a:prstGeom>
        </p:spPr>
      </p:pic>
      <p:sp>
        <p:nvSpPr>
          <p:cNvPr id="8" name="Title 7">
            <a:extLst>
              <a:ext uri="{FF2B5EF4-FFF2-40B4-BE49-F238E27FC236}">
                <a16:creationId xmlns:a16="http://schemas.microsoft.com/office/drawing/2014/main" id="{A9CFDBD5-091D-47A6-9D7C-607524758AA8}"/>
              </a:ext>
            </a:extLst>
          </p:cNvPr>
          <p:cNvSpPr>
            <a:spLocks noGrp="1"/>
          </p:cNvSpPr>
          <p:nvPr>
            <p:ph type="title"/>
          </p:nvPr>
        </p:nvSpPr>
        <p:spPr>
          <a:xfrm>
            <a:off x="698241" y="160775"/>
            <a:ext cx="10515600" cy="1325563"/>
          </a:xfrm>
        </p:spPr>
        <p:txBody>
          <a:bodyPr/>
          <a:lstStyle/>
          <a:p>
            <a:pPr algn="ctr"/>
            <a:r>
              <a:rPr lang="en-US" dirty="0"/>
              <a:t>Readings</a:t>
            </a:r>
          </a:p>
        </p:txBody>
      </p:sp>
      <p:sp>
        <p:nvSpPr>
          <p:cNvPr id="2" name="TextBox 1">
            <a:extLst>
              <a:ext uri="{FF2B5EF4-FFF2-40B4-BE49-F238E27FC236}">
                <a16:creationId xmlns:a16="http://schemas.microsoft.com/office/drawing/2014/main" id="{CC641774-B91A-4C09-BD7C-FC13D45ED0FC}"/>
              </a:ext>
            </a:extLst>
          </p:cNvPr>
          <p:cNvSpPr txBox="1"/>
          <p:nvPr/>
        </p:nvSpPr>
        <p:spPr>
          <a:xfrm>
            <a:off x="9370503" y="160775"/>
            <a:ext cx="1610686" cy="369332"/>
          </a:xfrm>
          <a:prstGeom prst="rect">
            <a:avLst/>
          </a:prstGeom>
          <a:noFill/>
        </p:spPr>
        <p:txBody>
          <a:bodyPr wrap="square" rtlCol="0">
            <a:spAutoFit/>
          </a:bodyPr>
          <a:lstStyle/>
          <a:p>
            <a:r>
              <a:rPr lang="en-US" dirty="0"/>
              <a:t>Dave Dettmer</a:t>
            </a:r>
          </a:p>
        </p:txBody>
      </p:sp>
    </p:spTree>
    <p:extLst>
      <p:ext uri="{BB962C8B-B14F-4D97-AF65-F5344CB8AC3E}">
        <p14:creationId xmlns:p14="http://schemas.microsoft.com/office/powerpoint/2010/main" val="146511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7499FF-BF30-4E6D-9D60-73238C7163B6}"/>
              </a:ext>
            </a:extLst>
          </p:cNvPr>
          <p:cNvSpPr>
            <a:spLocks noGrp="1"/>
          </p:cNvSpPr>
          <p:nvPr>
            <p:ph type="title"/>
          </p:nvPr>
        </p:nvSpPr>
        <p:spPr>
          <a:xfrm>
            <a:off x="698241" y="160775"/>
            <a:ext cx="10515600" cy="1325563"/>
          </a:xfrm>
        </p:spPr>
        <p:txBody>
          <a:bodyPr/>
          <a:lstStyle/>
          <a:p>
            <a:pPr algn="ctr"/>
            <a:r>
              <a:rPr lang="en-US" dirty="0"/>
              <a:t>Catechism</a:t>
            </a:r>
          </a:p>
        </p:txBody>
      </p:sp>
      <p:pic>
        <p:nvPicPr>
          <p:cNvPr id="9" name="Picture 8">
            <a:extLst>
              <a:ext uri="{FF2B5EF4-FFF2-40B4-BE49-F238E27FC236}">
                <a16:creationId xmlns:a16="http://schemas.microsoft.com/office/drawing/2014/main" id="{0DAD1BEF-D9B7-4C6C-B2E7-0E401E2D3EA5}"/>
              </a:ext>
            </a:extLst>
          </p:cNvPr>
          <p:cNvPicPr>
            <a:picLocks noChangeAspect="1"/>
          </p:cNvPicPr>
          <p:nvPr/>
        </p:nvPicPr>
        <p:blipFill>
          <a:blip r:embed="rId2"/>
          <a:stretch>
            <a:fillRect/>
          </a:stretch>
        </p:blipFill>
        <p:spPr>
          <a:xfrm>
            <a:off x="0" y="1427989"/>
            <a:ext cx="12192000" cy="4002022"/>
          </a:xfrm>
          <a:prstGeom prst="rect">
            <a:avLst/>
          </a:prstGeom>
        </p:spPr>
      </p:pic>
      <p:sp>
        <p:nvSpPr>
          <p:cNvPr id="4" name="TextBox 3">
            <a:extLst>
              <a:ext uri="{FF2B5EF4-FFF2-40B4-BE49-F238E27FC236}">
                <a16:creationId xmlns:a16="http://schemas.microsoft.com/office/drawing/2014/main" id="{8CBE2C60-7659-4191-BF09-D528FD89ED01}"/>
              </a:ext>
            </a:extLst>
          </p:cNvPr>
          <p:cNvSpPr txBox="1"/>
          <p:nvPr/>
        </p:nvSpPr>
        <p:spPr>
          <a:xfrm>
            <a:off x="9370502" y="160775"/>
            <a:ext cx="2004969" cy="369332"/>
          </a:xfrm>
          <a:prstGeom prst="rect">
            <a:avLst/>
          </a:prstGeom>
          <a:noFill/>
        </p:spPr>
        <p:txBody>
          <a:bodyPr wrap="square" rtlCol="0">
            <a:spAutoFit/>
          </a:bodyPr>
          <a:lstStyle/>
          <a:p>
            <a:r>
              <a:rPr lang="en-US" dirty="0"/>
              <a:t>John </a:t>
            </a:r>
            <a:r>
              <a:rPr lang="en-US" dirty="0" err="1"/>
              <a:t>Fahrmeier</a:t>
            </a:r>
            <a:r>
              <a:rPr lang="en-US" dirty="0"/>
              <a:t> </a:t>
            </a:r>
          </a:p>
        </p:txBody>
      </p:sp>
    </p:spTree>
    <p:extLst>
      <p:ext uri="{BB962C8B-B14F-4D97-AF65-F5344CB8AC3E}">
        <p14:creationId xmlns:p14="http://schemas.microsoft.com/office/powerpoint/2010/main" val="46627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Rectangle 4">
            <a:extLst>
              <a:ext uri="{FF2B5EF4-FFF2-40B4-BE49-F238E27FC236}">
                <a16:creationId xmlns:a16="http://schemas.microsoft.com/office/drawing/2014/main" id="{4F26FD74-88E5-479E-B80F-2FC218C6D6FF}"/>
              </a:ext>
            </a:extLst>
          </p:cNvPr>
          <p:cNvSpPr>
            <a:spLocks noChangeArrowheads="1"/>
          </p:cNvSpPr>
          <p:nvPr/>
        </p:nvSpPr>
        <p:spPr bwMode="auto">
          <a:xfrm>
            <a:off x="7257968" y="52344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02124"/>
                </a:solidFill>
                <a:effectLst/>
                <a:latin typeface="Arial" panose="020B0604020202020204" pitchFamily="34" charset="0"/>
                <a:hlinkClick r:id="rId3"/>
              </a:rPr>
              <a:t>https://www.youtube.com/watch?v=SK_q2mpSMsM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2CCE2357-A17C-42FF-9A49-91A01836523E}"/>
              </a:ext>
            </a:extLst>
          </p:cNvPr>
          <p:cNvPicPr>
            <a:picLocks noChangeAspect="1"/>
          </p:cNvPicPr>
          <p:nvPr/>
        </p:nvPicPr>
        <p:blipFill>
          <a:blip r:embed="rId4"/>
          <a:stretch>
            <a:fillRect/>
          </a:stretch>
        </p:blipFill>
        <p:spPr>
          <a:xfrm>
            <a:off x="5822105" y="3429000"/>
            <a:ext cx="6024135" cy="1416463"/>
          </a:xfrm>
          <a:prstGeom prst="rect">
            <a:avLst/>
          </a:prstGeom>
        </p:spPr>
      </p:pic>
      <p:sp>
        <p:nvSpPr>
          <p:cNvPr id="11" name="Rectangle 10">
            <a:extLst>
              <a:ext uri="{FF2B5EF4-FFF2-40B4-BE49-F238E27FC236}">
                <a16:creationId xmlns:a16="http://schemas.microsoft.com/office/drawing/2014/main" id="{52C4B43F-B1CE-4809-A706-301AA0E97BD6}"/>
              </a:ext>
            </a:extLst>
          </p:cNvPr>
          <p:cNvSpPr/>
          <p:nvPr/>
        </p:nvSpPr>
        <p:spPr>
          <a:xfrm>
            <a:off x="7653292" y="1994374"/>
            <a:ext cx="1433406" cy="769441"/>
          </a:xfrm>
          <a:prstGeom prst="rect">
            <a:avLst/>
          </a:prstGeom>
        </p:spPr>
        <p:txBody>
          <a:bodyPr wrap="none">
            <a:spAutoFit/>
          </a:bodyPr>
          <a:lstStyle/>
          <a:p>
            <a:r>
              <a:rPr lang="en-US" sz="4400" dirty="0"/>
              <a:t>Song </a:t>
            </a:r>
          </a:p>
        </p:txBody>
      </p:sp>
      <p:sp>
        <p:nvSpPr>
          <p:cNvPr id="6" name="TextBox 5">
            <a:extLst>
              <a:ext uri="{FF2B5EF4-FFF2-40B4-BE49-F238E27FC236}">
                <a16:creationId xmlns:a16="http://schemas.microsoft.com/office/drawing/2014/main" id="{5C16DD15-4CC2-48D3-A918-1A07E9849838}"/>
              </a:ext>
            </a:extLst>
          </p:cNvPr>
          <p:cNvSpPr txBox="1"/>
          <p:nvPr/>
        </p:nvSpPr>
        <p:spPr>
          <a:xfrm>
            <a:off x="9370502" y="160775"/>
            <a:ext cx="2004969" cy="369332"/>
          </a:xfrm>
          <a:prstGeom prst="rect">
            <a:avLst/>
          </a:prstGeom>
          <a:noFill/>
        </p:spPr>
        <p:txBody>
          <a:bodyPr wrap="square" rtlCol="0">
            <a:spAutoFit/>
          </a:bodyPr>
          <a:lstStyle/>
          <a:p>
            <a:r>
              <a:rPr lang="en-US" dirty="0"/>
              <a:t>Chad</a:t>
            </a:r>
          </a:p>
        </p:txBody>
      </p:sp>
    </p:spTree>
    <p:extLst>
      <p:ext uri="{BB962C8B-B14F-4D97-AF65-F5344CB8AC3E}">
        <p14:creationId xmlns:p14="http://schemas.microsoft.com/office/powerpoint/2010/main" val="363812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20BA34-E1B9-42DF-82C8-DC8F6680E21C}"/>
              </a:ext>
            </a:extLst>
          </p:cNvPr>
          <p:cNvPicPr>
            <a:picLocks noChangeAspect="1"/>
          </p:cNvPicPr>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Rectangle 4">
            <a:extLst>
              <a:ext uri="{FF2B5EF4-FFF2-40B4-BE49-F238E27FC236}">
                <a16:creationId xmlns:a16="http://schemas.microsoft.com/office/drawing/2014/main" id="{3ED2E665-6301-43A8-9CBD-BE4FD3654EB6}"/>
              </a:ext>
            </a:extLst>
          </p:cNvPr>
          <p:cNvSpPr/>
          <p:nvPr/>
        </p:nvSpPr>
        <p:spPr>
          <a:xfrm>
            <a:off x="6271528" y="356213"/>
            <a:ext cx="4419351" cy="769441"/>
          </a:xfrm>
          <a:prstGeom prst="rect">
            <a:avLst/>
          </a:prstGeom>
        </p:spPr>
        <p:txBody>
          <a:bodyPr wrap="none">
            <a:spAutoFit/>
          </a:bodyPr>
          <a:lstStyle/>
          <a:p>
            <a:r>
              <a:rPr lang="en-US" sz="4400" dirty="0"/>
              <a:t>Exhortation by JP2</a:t>
            </a:r>
          </a:p>
        </p:txBody>
      </p:sp>
      <p:sp>
        <p:nvSpPr>
          <p:cNvPr id="7" name="Rectangle 6">
            <a:extLst>
              <a:ext uri="{FF2B5EF4-FFF2-40B4-BE49-F238E27FC236}">
                <a16:creationId xmlns:a16="http://schemas.microsoft.com/office/drawing/2014/main" id="{4DC43E1E-CAFF-4A1A-961B-A2BE805256CF}"/>
              </a:ext>
            </a:extLst>
          </p:cNvPr>
          <p:cNvSpPr/>
          <p:nvPr/>
        </p:nvSpPr>
        <p:spPr>
          <a:xfrm>
            <a:off x="6422760" y="1629178"/>
            <a:ext cx="5489323" cy="4524315"/>
          </a:xfrm>
          <a:prstGeom prst="rect">
            <a:avLst/>
          </a:prstGeom>
        </p:spPr>
        <p:txBody>
          <a:bodyPr wrap="none">
            <a:spAutoFit/>
          </a:bodyPr>
          <a:lstStyle/>
          <a:p>
            <a:pPr marL="285750" indent="-285750">
              <a:buFont typeface="Arial" panose="020B0604020202020204" pitchFamily="34" charset="0"/>
              <a:buChar char="•"/>
            </a:pPr>
            <a:r>
              <a:rPr lang="en-US" b="1" dirty="0"/>
              <a:t>THE GOSPEL PORTRAIT </a:t>
            </a:r>
            <a:endParaRPr lang="en-US" b="1" i="1" dirty="0"/>
          </a:p>
          <a:p>
            <a:pPr marL="742950" lvl="1" indent="-285750">
              <a:buFont typeface="Arial" panose="020B0604020202020204" pitchFamily="34" charset="0"/>
              <a:buChar char="•"/>
            </a:pPr>
            <a:r>
              <a:rPr lang="en-US" b="1" i="1" dirty="0"/>
              <a:t>Marriage to Mary</a:t>
            </a:r>
          </a:p>
          <a:p>
            <a:pPr marL="285750" indent="-285750">
              <a:buFont typeface="Arial" panose="020B0604020202020204" pitchFamily="34" charset="0"/>
              <a:buChar char="•"/>
            </a:pPr>
            <a:r>
              <a:rPr lang="en-US" b="1" dirty="0"/>
              <a:t>THE GUARDIAN OF THE MYSTERY OF GOD</a:t>
            </a:r>
          </a:p>
          <a:p>
            <a:pPr marL="742950" lvl="1" indent="-285750">
              <a:buFont typeface="Arial" panose="020B0604020202020204" pitchFamily="34" charset="0"/>
              <a:buChar char="•"/>
            </a:pPr>
            <a:r>
              <a:rPr lang="en-US" b="1" i="1" dirty="0"/>
              <a:t>The Service of Fatherhood</a:t>
            </a:r>
          </a:p>
          <a:p>
            <a:pPr marL="742950" lvl="1" indent="-285750">
              <a:buFont typeface="Arial" panose="020B0604020202020204" pitchFamily="34" charset="0"/>
              <a:buChar char="•"/>
            </a:pPr>
            <a:r>
              <a:rPr lang="en-US" b="1" i="1" dirty="0"/>
              <a:t>The Census</a:t>
            </a:r>
          </a:p>
          <a:p>
            <a:pPr marL="742950" lvl="1" indent="-285750">
              <a:buFont typeface="Arial" panose="020B0604020202020204" pitchFamily="34" charset="0"/>
              <a:buChar char="•"/>
            </a:pPr>
            <a:r>
              <a:rPr lang="en-US" b="1" i="1" dirty="0"/>
              <a:t>The Birth at Bethlehem</a:t>
            </a:r>
          </a:p>
          <a:p>
            <a:pPr marL="742950" lvl="1" indent="-285750">
              <a:buFont typeface="Arial" panose="020B0604020202020204" pitchFamily="34" charset="0"/>
              <a:buChar char="•"/>
            </a:pPr>
            <a:r>
              <a:rPr lang="en-US" b="1" i="1" dirty="0"/>
              <a:t>The Circumcision</a:t>
            </a:r>
          </a:p>
          <a:p>
            <a:pPr marL="742950" lvl="1" indent="-285750">
              <a:buFont typeface="Arial" panose="020B0604020202020204" pitchFamily="34" charset="0"/>
              <a:buChar char="•"/>
            </a:pPr>
            <a:r>
              <a:rPr lang="en-US" b="1" i="1" dirty="0"/>
              <a:t>Conferral of the Name</a:t>
            </a:r>
          </a:p>
          <a:p>
            <a:pPr marL="742950" lvl="1" indent="-285750">
              <a:buFont typeface="Arial" panose="020B0604020202020204" pitchFamily="34" charset="0"/>
              <a:buChar char="•"/>
            </a:pPr>
            <a:r>
              <a:rPr lang="en-US" b="1" i="1" dirty="0"/>
              <a:t>The Presentation of Jesus in the Temple</a:t>
            </a:r>
          </a:p>
          <a:p>
            <a:pPr marL="742950" lvl="1" indent="-285750">
              <a:buFont typeface="Arial" panose="020B0604020202020204" pitchFamily="34" charset="0"/>
              <a:buChar char="•"/>
            </a:pPr>
            <a:r>
              <a:rPr lang="en-US" b="1" i="1" dirty="0"/>
              <a:t>The Flight into Egypt</a:t>
            </a:r>
          </a:p>
          <a:p>
            <a:pPr marL="742950" lvl="1" indent="-285750">
              <a:buFont typeface="Arial" panose="020B0604020202020204" pitchFamily="34" charset="0"/>
              <a:buChar char="•"/>
            </a:pPr>
            <a:r>
              <a:rPr lang="en-US" b="1" i="1" dirty="0"/>
              <a:t>Jesus' Stay in the Temple</a:t>
            </a:r>
          </a:p>
          <a:p>
            <a:pPr marL="742950" lvl="1" indent="-285750">
              <a:buFont typeface="Arial" panose="020B0604020202020204" pitchFamily="34" charset="0"/>
              <a:buChar char="•"/>
            </a:pPr>
            <a:r>
              <a:rPr lang="en-US" b="1" i="1" dirty="0"/>
              <a:t>The Support and Education of Jesus of Nazareth</a:t>
            </a:r>
          </a:p>
          <a:p>
            <a:pPr marL="285750" indent="-285750">
              <a:buFont typeface="Arial" panose="020B0604020202020204" pitchFamily="34" charset="0"/>
              <a:buChar char="•"/>
            </a:pPr>
            <a:r>
              <a:rPr lang="en-US" b="1" dirty="0"/>
              <a:t>A JUST MAN A HUSBAND</a:t>
            </a:r>
            <a:r>
              <a:rPr lang="en-US" dirty="0"/>
              <a:t> </a:t>
            </a:r>
            <a:endParaRPr lang="en-US" b="1" i="1" dirty="0"/>
          </a:p>
          <a:p>
            <a:pPr marL="285750" indent="-285750">
              <a:buFont typeface="Arial" panose="020B0604020202020204" pitchFamily="34" charset="0"/>
              <a:buChar char="•"/>
            </a:pPr>
            <a:r>
              <a:rPr lang="en-US" b="1" dirty="0"/>
              <a:t>WORK AS AN EXPRESSION OF LOVE</a:t>
            </a:r>
            <a:r>
              <a:rPr lang="en-US" dirty="0"/>
              <a:t> </a:t>
            </a:r>
          </a:p>
          <a:p>
            <a:pPr marL="285750" indent="-285750">
              <a:buFont typeface="Arial" panose="020B0604020202020204" pitchFamily="34" charset="0"/>
              <a:buChar char="•"/>
            </a:pPr>
            <a:r>
              <a:rPr lang="en-US" b="1" dirty="0"/>
              <a:t>THE PRIMACY OF THE INTERIOR LIFE </a:t>
            </a:r>
          </a:p>
          <a:p>
            <a:pPr marL="285750" indent="-285750">
              <a:buFont typeface="Arial" panose="020B0604020202020204" pitchFamily="34" charset="0"/>
              <a:buChar char="•"/>
            </a:pPr>
            <a:r>
              <a:rPr lang="en-US" b="1" dirty="0"/>
              <a:t>PATRON OF THE CHURCH IN OUR DAY</a:t>
            </a:r>
            <a:r>
              <a:rPr lang="en-US" dirty="0"/>
              <a:t> </a:t>
            </a:r>
          </a:p>
        </p:txBody>
      </p:sp>
      <p:sp>
        <p:nvSpPr>
          <p:cNvPr id="8" name="Rectangle 7">
            <a:extLst>
              <a:ext uri="{FF2B5EF4-FFF2-40B4-BE49-F238E27FC236}">
                <a16:creationId xmlns:a16="http://schemas.microsoft.com/office/drawing/2014/main" id="{95CD7A1B-1EAD-44C4-9CDD-305B0CBBF506}"/>
              </a:ext>
            </a:extLst>
          </p:cNvPr>
          <p:cNvSpPr/>
          <p:nvPr/>
        </p:nvSpPr>
        <p:spPr>
          <a:xfrm>
            <a:off x="3341407" y="6287685"/>
            <a:ext cx="8970236" cy="738664"/>
          </a:xfrm>
          <a:prstGeom prst="rect">
            <a:avLst/>
          </a:prstGeom>
        </p:spPr>
        <p:txBody>
          <a:bodyPr wrap="square">
            <a:spAutoFit/>
          </a:bodyPr>
          <a:lstStyle/>
          <a:p>
            <a:r>
              <a:rPr lang="en-US" sz="1400" dirty="0">
                <a:hlinkClick r:id="rId3"/>
              </a:rPr>
              <a:t>http://www.vatican.va/content/john-paul-ii/en/apost_exhortations/documents/hf_jp-ii_exh_15081989_redemptoris-custos.html</a:t>
            </a:r>
            <a:endParaRPr lang="en-US" sz="1400" dirty="0"/>
          </a:p>
          <a:p>
            <a:endParaRPr lang="en-US" sz="1400" dirty="0"/>
          </a:p>
        </p:txBody>
      </p:sp>
      <p:sp>
        <p:nvSpPr>
          <p:cNvPr id="9" name="TextBox 8">
            <a:extLst>
              <a:ext uri="{FF2B5EF4-FFF2-40B4-BE49-F238E27FC236}">
                <a16:creationId xmlns:a16="http://schemas.microsoft.com/office/drawing/2014/main" id="{C72C22A1-ED06-43E1-A0F8-9847315D0A2B}"/>
              </a:ext>
            </a:extLst>
          </p:cNvPr>
          <p:cNvSpPr txBox="1"/>
          <p:nvPr/>
        </p:nvSpPr>
        <p:spPr>
          <a:xfrm>
            <a:off x="9999677" y="37355"/>
            <a:ext cx="2004969" cy="369332"/>
          </a:xfrm>
          <a:prstGeom prst="rect">
            <a:avLst/>
          </a:prstGeom>
          <a:noFill/>
        </p:spPr>
        <p:txBody>
          <a:bodyPr wrap="square" rtlCol="0">
            <a:spAutoFit/>
          </a:bodyPr>
          <a:lstStyle/>
          <a:p>
            <a:r>
              <a:rPr lang="en-US" dirty="0"/>
              <a:t>Mike</a:t>
            </a:r>
          </a:p>
        </p:txBody>
      </p:sp>
    </p:spTree>
    <p:extLst>
      <p:ext uri="{BB962C8B-B14F-4D97-AF65-F5344CB8AC3E}">
        <p14:creationId xmlns:p14="http://schemas.microsoft.com/office/powerpoint/2010/main" val="104697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4B51E-EB3E-4466-8AE8-666284A33806}"/>
              </a:ext>
            </a:extLst>
          </p:cNvPr>
          <p:cNvSpPr>
            <a:spLocks noGrp="1"/>
          </p:cNvSpPr>
          <p:nvPr>
            <p:ph idx="1"/>
          </p:nvPr>
        </p:nvSpPr>
        <p:spPr>
          <a:xfrm>
            <a:off x="6167848" y="1381008"/>
            <a:ext cx="5657675" cy="4351338"/>
          </a:xfrm>
        </p:spPr>
        <p:txBody>
          <a:bodyPr>
            <a:normAutofit fontScale="70000" lnSpcReduction="20000"/>
          </a:bodyPr>
          <a:lstStyle/>
          <a:p>
            <a:r>
              <a:rPr lang="en-US" dirty="0"/>
              <a:t>St. Teresa of Avila had a special devotion to him, and argued that Joseph, the man of listening silence, was a special patron of the “interior life,” that life of seeking God in the deepest center of our heart</a:t>
            </a:r>
          </a:p>
          <a:p>
            <a:r>
              <a:rPr lang="en-US" i="1" dirty="0"/>
              <a:t>I wish I could persuade everyone to be devoted to this glorious saint, for I have great experience of the blessings which he can obtain from God. I have never known anyone to be truly devoted to him and render him particular services who did not notably advance in virtue, for he gives very real help to souls who commend themselves to him. For some years now, I think, I have made some request of him every year on his festival and I have always had it granted. If my petition is in any way ill directed, he directs it aright for my greater good.</a:t>
            </a:r>
          </a:p>
        </p:txBody>
      </p:sp>
      <p:pic>
        <p:nvPicPr>
          <p:cNvPr id="4" name="Content Placeholder 3">
            <a:extLst>
              <a:ext uri="{FF2B5EF4-FFF2-40B4-BE49-F238E27FC236}">
                <a16:creationId xmlns:a16="http://schemas.microsoft.com/office/drawing/2014/main" id="{BA20BA34-E1B9-42DF-82C8-DC8F6680E21C}"/>
              </a:ext>
            </a:extLst>
          </p:cNvPr>
          <p:cNvPicPr>
            <a:picLocks noChangeAspect="1"/>
          </p:cNvPicPr>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Rectangle 4">
            <a:extLst>
              <a:ext uri="{FF2B5EF4-FFF2-40B4-BE49-F238E27FC236}">
                <a16:creationId xmlns:a16="http://schemas.microsoft.com/office/drawing/2014/main" id="{3ED2E665-6301-43A8-9CBD-BE4FD3654EB6}"/>
              </a:ext>
            </a:extLst>
          </p:cNvPr>
          <p:cNvSpPr/>
          <p:nvPr/>
        </p:nvSpPr>
        <p:spPr>
          <a:xfrm>
            <a:off x="6271528" y="356213"/>
            <a:ext cx="4201086" cy="769441"/>
          </a:xfrm>
          <a:prstGeom prst="rect">
            <a:avLst/>
          </a:prstGeom>
        </p:spPr>
        <p:txBody>
          <a:bodyPr wrap="none">
            <a:spAutoFit/>
          </a:bodyPr>
          <a:lstStyle/>
          <a:p>
            <a:r>
              <a:rPr lang="en-US" sz="4400" dirty="0"/>
              <a:t>St. Teresa of Avila</a:t>
            </a:r>
          </a:p>
        </p:txBody>
      </p:sp>
      <p:sp>
        <p:nvSpPr>
          <p:cNvPr id="6" name="TextBox 5">
            <a:extLst>
              <a:ext uri="{FF2B5EF4-FFF2-40B4-BE49-F238E27FC236}">
                <a16:creationId xmlns:a16="http://schemas.microsoft.com/office/drawing/2014/main" id="{3BEDC9F0-27A6-4D47-AEC1-8EA21C0E01FC}"/>
              </a:ext>
            </a:extLst>
          </p:cNvPr>
          <p:cNvSpPr txBox="1"/>
          <p:nvPr/>
        </p:nvSpPr>
        <p:spPr>
          <a:xfrm>
            <a:off x="10083566" y="43870"/>
            <a:ext cx="2004969" cy="369332"/>
          </a:xfrm>
          <a:prstGeom prst="rect">
            <a:avLst/>
          </a:prstGeom>
          <a:noFill/>
        </p:spPr>
        <p:txBody>
          <a:bodyPr wrap="square" rtlCol="0">
            <a:spAutoFit/>
          </a:bodyPr>
          <a:lstStyle/>
          <a:p>
            <a:r>
              <a:rPr lang="en-US" dirty="0"/>
              <a:t>Mike</a:t>
            </a:r>
          </a:p>
        </p:txBody>
      </p:sp>
    </p:spTree>
    <p:extLst>
      <p:ext uri="{BB962C8B-B14F-4D97-AF65-F5344CB8AC3E}">
        <p14:creationId xmlns:p14="http://schemas.microsoft.com/office/powerpoint/2010/main" val="325505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20BA34-E1B9-42DF-82C8-DC8F6680E21C}"/>
              </a:ext>
            </a:extLst>
          </p:cNvPr>
          <p:cNvPicPr>
            <a:picLocks noChangeAspect="1"/>
          </p:cNvPicPr>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Rectangle 4">
            <a:extLst>
              <a:ext uri="{FF2B5EF4-FFF2-40B4-BE49-F238E27FC236}">
                <a16:creationId xmlns:a16="http://schemas.microsoft.com/office/drawing/2014/main" id="{3ED2E665-6301-43A8-9CBD-BE4FD3654EB6}"/>
              </a:ext>
            </a:extLst>
          </p:cNvPr>
          <p:cNvSpPr/>
          <p:nvPr/>
        </p:nvSpPr>
        <p:spPr>
          <a:xfrm>
            <a:off x="6956413" y="305879"/>
            <a:ext cx="3197478" cy="2123658"/>
          </a:xfrm>
          <a:prstGeom prst="rect">
            <a:avLst/>
          </a:prstGeom>
        </p:spPr>
        <p:txBody>
          <a:bodyPr wrap="none">
            <a:spAutoFit/>
          </a:bodyPr>
          <a:lstStyle/>
          <a:p>
            <a:pPr algn="ctr"/>
            <a:r>
              <a:rPr lang="en-US" sz="4400" dirty="0"/>
              <a:t>Reflection </a:t>
            </a:r>
          </a:p>
          <a:p>
            <a:pPr algn="ctr"/>
            <a:r>
              <a:rPr lang="en-US" sz="4400" dirty="0"/>
              <a:t>John Murphy</a:t>
            </a:r>
          </a:p>
          <a:p>
            <a:pPr algn="ctr"/>
            <a:endParaRPr lang="en-US" sz="4400" dirty="0"/>
          </a:p>
        </p:txBody>
      </p:sp>
    </p:spTree>
    <p:extLst>
      <p:ext uri="{BB962C8B-B14F-4D97-AF65-F5344CB8AC3E}">
        <p14:creationId xmlns:p14="http://schemas.microsoft.com/office/powerpoint/2010/main" val="350696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F258-6C8C-4FAE-A8BF-3FE3754A3915}"/>
              </a:ext>
            </a:extLst>
          </p:cNvPr>
          <p:cNvSpPr>
            <a:spLocks noGrp="1"/>
          </p:cNvSpPr>
          <p:nvPr>
            <p:ph type="title"/>
          </p:nvPr>
        </p:nvSpPr>
        <p:spPr>
          <a:xfrm>
            <a:off x="6453013" y="436228"/>
            <a:ext cx="4645250" cy="2449585"/>
          </a:xfrm>
        </p:spPr>
        <p:txBody>
          <a:bodyPr vert="horz" lIns="91440" tIns="45720" rIns="91440" bIns="45720" rtlCol="0" anchor="b">
            <a:noAutofit/>
          </a:bodyPr>
          <a:lstStyle/>
          <a:p>
            <a:r>
              <a:rPr lang="en-US" dirty="0"/>
              <a:t>What does consecration mean?</a:t>
            </a:r>
            <a:br>
              <a:rPr lang="en-US" dirty="0"/>
            </a:br>
            <a:endParaRPr lang="en-US" dirty="0"/>
          </a:p>
        </p:txBody>
      </p:sp>
      <p:pic>
        <p:nvPicPr>
          <p:cNvPr id="4" name="Content Placeholder 3">
            <a:extLst>
              <a:ext uri="{FF2B5EF4-FFF2-40B4-BE49-F238E27FC236}">
                <a16:creationId xmlns:a16="http://schemas.microsoft.com/office/drawing/2014/main" id="{F03F2F06-4796-4159-8CE8-E4F4103BDBDE}"/>
              </a:ext>
            </a:extLst>
          </p:cNvPr>
          <p:cNvPicPr>
            <a:picLocks noGrp="1" noChangeAspect="1"/>
          </p:cNvPicPr>
          <p:nvPr>
            <p:ph idx="1"/>
          </p:nvPr>
        </p:nvPicPr>
        <p:blipFill rotWithShape="1">
          <a:blip r:embed="rId2"/>
          <a:srcRect t="4936" r="-2" b="199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Rectangle 2">
            <a:extLst>
              <a:ext uri="{FF2B5EF4-FFF2-40B4-BE49-F238E27FC236}">
                <a16:creationId xmlns:a16="http://schemas.microsoft.com/office/drawing/2014/main" id="{8EDD6357-9D04-4124-8D8A-67A1E244E485}"/>
              </a:ext>
            </a:extLst>
          </p:cNvPr>
          <p:cNvSpPr/>
          <p:nvPr/>
        </p:nvSpPr>
        <p:spPr>
          <a:xfrm>
            <a:off x="5807978" y="3151407"/>
            <a:ext cx="6096000" cy="2308324"/>
          </a:xfrm>
          <a:prstGeom prst="rect">
            <a:avLst/>
          </a:prstGeom>
        </p:spPr>
        <p:txBody>
          <a:bodyPr>
            <a:spAutoFit/>
          </a:bodyPr>
          <a:lstStyle/>
          <a:p>
            <a:pPr marL="742950" lvl="1" indent="-285750">
              <a:buFont typeface="Arial" panose="020B0604020202020204" pitchFamily="34" charset="0"/>
              <a:buChar char="•"/>
            </a:pPr>
            <a:r>
              <a:rPr lang="en-US" dirty="0"/>
              <a:t>Acknowledge that Joseph is your spiritual father, and you want to be like him.</a:t>
            </a:r>
          </a:p>
          <a:p>
            <a:pPr marL="742950" lvl="1" indent="-285750">
              <a:buFont typeface="Arial" panose="020B0604020202020204" pitchFamily="34" charset="0"/>
              <a:buChar char="•"/>
            </a:pPr>
            <a:r>
              <a:rPr lang="en-US" dirty="0"/>
              <a:t>To show it, you entrust yourself entirely to his paternal care so that he can lovingly help you acquire his virtues and become holy. </a:t>
            </a:r>
          </a:p>
          <a:p>
            <a:pPr marL="742950" lvl="1" indent="-285750">
              <a:buFont typeface="Arial" panose="020B0604020202020204" pitchFamily="34" charset="0"/>
              <a:buChar char="•"/>
            </a:pPr>
            <a:r>
              <a:rPr lang="en-US" dirty="0"/>
              <a:t>The person who consecrates himself to St. Joseph wants to be as close to their spiritual father as possible, to the point of resembling him in virtue and holiness.</a:t>
            </a:r>
          </a:p>
        </p:txBody>
      </p:sp>
      <p:sp>
        <p:nvSpPr>
          <p:cNvPr id="5" name="TextBox 4">
            <a:extLst>
              <a:ext uri="{FF2B5EF4-FFF2-40B4-BE49-F238E27FC236}">
                <a16:creationId xmlns:a16="http://schemas.microsoft.com/office/drawing/2014/main" id="{22D9C89A-444A-4168-B162-8AE7E37458B6}"/>
              </a:ext>
            </a:extLst>
          </p:cNvPr>
          <p:cNvSpPr txBox="1"/>
          <p:nvPr/>
        </p:nvSpPr>
        <p:spPr>
          <a:xfrm>
            <a:off x="9999677" y="37355"/>
            <a:ext cx="2004969" cy="369332"/>
          </a:xfrm>
          <a:prstGeom prst="rect">
            <a:avLst/>
          </a:prstGeom>
          <a:noFill/>
        </p:spPr>
        <p:txBody>
          <a:bodyPr wrap="square" rtlCol="0">
            <a:spAutoFit/>
          </a:bodyPr>
          <a:lstStyle/>
          <a:p>
            <a:r>
              <a:rPr lang="en-US" dirty="0"/>
              <a:t>Mike S.</a:t>
            </a:r>
          </a:p>
        </p:txBody>
      </p:sp>
    </p:spTree>
    <p:extLst>
      <p:ext uri="{BB962C8B-B14F-4D97-AF65-F5344CB8AC3E}">
        <p14:creationId xmlns:p14="http://schemas.microsoft.com/office/powerpoint/2010/main" val="490598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Calibri-Bold</vt:lpstr>
      <vt:lpstr>Arial</vt:lpstr>
      <vt:lpstr>Calibri</vt:lpstr>
      <vt:lpstr>Calibri Light</vt:lpstr>
      <vt:lpstr>Office Theme</vt:lpstr>
      <vt:lpstr>Team 1  Consecration to St. Joseph</vt:lpstr>
      <vt:lpstr>Opening Prayer  </vt:lpstr>
      <vt:lpstr>Readings</vt:lpstr>
      <vt:lpstr>Catechism</vt:lpstr>
      <vt:lpstr>PowerPoint Presentation</vt:lpstr>
      <vt:lpstr>PowerPoint Presentation</vt:lpstr>
      <vt:lpstr>PowerPoint Presentation</vt:lpstr>
      <vt:lpstr>PowerPoint Presentation</vt:lpstr>
      <vt:lpstr>What does consecration mean? </vt:lpstr>
      <vt:lpstr>Consecration to St. Joseph </vt:lpstr>
      <vt:lpstr>PowerPoint Presentation</vt:lpstr>
      <vt:lpstr>PowerPoint Presentation</vt:lpstr>
      <vt:lpstr>PowerPoint Presentation</vt:lpstr>
      <vt:lpstr>PowerPoint Presentation</vt:lpstr>
      <vt:lpstr>Small Group Questions / Action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1  Consecration to St. Joseph</dc:title>
  <dc:creator>Suter, Mike</dc:creator>
  <cp:lastModifiedBy>Suter, Mike</cp:lastModifiedBy>
  <cp:revision>24</cp:revision>
  <dcterms:created xsi:type="dcterms:W3CDTF">2020-12-06T21:32:09Z</dcterms:created>
  <dcterms:modified xsi:type="dcterms:W3CDTF">2020-12-08T15:48:08Z</dcterms:modified>
</cp:coreProperties>
</file>