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2" r:id="rId4"/>
    <p:sldId id="261" r:id="rId5"/>
    <p:sldId id="263" r:id="rId6"/>
    <p:sldId id="259" r:id="rId7"/>
    <p:sldId id="264" r:id="rId8"/>
    <p:sldId id="265" r:id="rId9"/>
    <p:sldId id="258" r:id="rId10"/>
    <p:sldId id="25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17E-5B46-452D-9E48-B8E188E3BD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66C166-7B60-4C47-8CC3-420FB8BD9F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2D068F-C7C1-417C-A69B-30222BD918C2}"/>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5" name="Footer Placeholder 4">
            <a:extLst>
              <a:ext uri="{FF2B5EF4-FFF2-40B4-BE49-F238E27FC236}">
                <a16:creationId xmlns:a16="http://schemas.microsoft.com/office/drawing/2014/main" id="{D430A9DB-7630-4723-9F21-292B8C9F4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935891-FAA1-4493-B3BB-0A750A1ED077}"/>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205606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929E7-5217-4FF4-8235-19B89368BF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2EC520-8BDE-470B-8E64-36456D4DF7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4FBE00-222F-4341-B2FF-38B23FA3AA0B}"/>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5" name="Footer Placeholder 4">
            <a:extLst>
              <a:ext uri="{FF2B5EF4-FFF2-40B4-BE49-F238E27FC236}">
                <a16:creationId xmlns:a16="http://schemas.microsoft.com/office/drawing/2014/main" id="{A4953E70-5D4C-4CA5-BCFA-866ED025D4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112769-2DC3-4B4A-94C6-253EFF447CFB}"/>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3335405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D9D19F-35B7-4F34-8AFC-2BDDDF342C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390B08-09FB-40E0-A4F7-1CC5830B21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C99A77-9E9D-4C4B-8A91-6235EE6B9DF5}"/>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5" name="Footer Placeholder 4">
            <a:extLst>
              <a:ext uri="{FF2B5EF4-FFF2-40B4-BE49-F238E27FC236}">
                <a16:creationId xmlns:a16="http://schemas.microsoft.com/office/drawing/2014/main" id="{7A709B67-B422-4F0B-AA5D-73F9D3DC8B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81BE88-DB61-400E-8F1B-46C92FD76127}"/>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4272450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84E9C-31E5-45D6-B4A8-64F3816228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6DCB53-F5A7-4299-AEEA-A6E1AC0F6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EEB8D-16F5-432C-832A-C900C53C7021}"/>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5" name="Footer Placeholder 4">
            <a:extLst>
              <a:ext uri="{FF2B5EF4-FFF2-40B4-BE49-F238E27FC236}">
                <a16:creationId xmlns:a16="http://schemas.microsoft.com/office/drawing/2014/main" id="{67218A04-51B3-4439-B52A-875B232556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1D2EB4-CD93-43E1-80F0-9D69CF61C746}"/>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290096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DEC3A-8246-41CE-B17C-4DA4CFD470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C9574F-E857-4BAA-8F73-73D4A59641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B6C331-2046-493B-A90B-9EC04FE7C9F0}"/>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5" name="Footer Placeholder 4">
            <a:extLst>
              <a:ext uri="{FF2B5EF4-FFF2-40B4-BE49-F238E27FC236}">
                <a16:creationId xmlns:a16="http://schemas.microsoft.com/office/drawing/2014/main" id="{397243E8-FFFF-48F3-B9CD-543B32180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D4799-D915-4CA0-8F7F-26FC426D9BF0}"/>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214926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FE894-05BE-4E75-97CF-ABB37B619E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3F0C36-5F15-421B-8EF3-9430DE8182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08AE1D-C06A-4BE5-B324-8F1B4CB441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4FD424-27A2-4D39-9047-DF2C0627DCB0}"/>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6" name="Footer Placeholder 5">
            <a:extLst>
              <a:ext uri="{FF2B5EF4-FFF2-40B4-BE49-F238E27FC236}">
                <a16:creationId xmlns:a16="http://schemas.microsoft.com/office/drawing/2014/main" id="{664B458B-3DFC-4322-9F25-58C94EB249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2CBC6E-DAB9-4338-8F18-BD3A0D3B6DD7}"/>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4847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0069-D9A6-4BA5-86E2-6674FEA99B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D9E920-E5F6-4019-BC29-9A0D02818A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F668FF-116F-4122-B434-EF848E31DD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04405B-1F29-4051-BD1C-CA73BBCD13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A6E5BA-1012-4407-9BF5-9F78D0392F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073DC6-FDDF-43E7-B4AC-25E0355FA06C}"/>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8" name="Footer Placeholder 7">
            <a:extLst>
              <a:ext uri="{FF2B5EF4-FFF2-40B4-BE49-F238E27FC236}">
                <a16:creationId xmlns:a16="http://schemas.microsoft.com/office/drawing/2014/main" id="{E99113F2-BC64-4142-9932-35B67A4858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D775A4-DD3A-40E0-B0A7-2CC9FAB55292}"/>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179194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51D68-9851-4EC7-A05D-4AD6959381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0561C-354F-485A-8E9D-BD2F87AEE86B}"/>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4" name="Footer Placeholder 3">
            <a:extLst>
              <a:ext uri="{FF2B5EF4-FFF2-40B4-BE49-F238E27FC236}">
                <a16:creationId xmlns:a16="http://schemas.microsoft.com/office/drawing/2014/main" id="{AB96DC4D-E272-4A16-88B9-333E6325C1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4E2F8B-AC4F-4FDB-AFFC-BFB36D66F636}"/>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47956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6F0F06-C238-4A4A-8D5F-543AF9B134F7}"/>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3" name="Footer Placeholder 2">
            <a:extLst>
              <a:ext uri="{FF2B5EF4-FFF2-40B4-BE49-F238E27FC236}">
                <a16:creationId xmlns:a16="http://schemas.microsoft.com/office/drawing/2014/main" id="{DCB2AFCB-00B8-45AC-9ECE-A11E60DDF2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FEC8D2-4BA6-4759-90E3-AFE0584ECF13}"/>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3131339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57059-B64A-47A8-9F56-4498D96C1C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BA0F4E-52EB-439B-93FA-6C262EAF46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5CC474-660A-415B-88EF-0FD857B0A1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B83414-E014-43AE-A0B6-9400D9FCEC33}"/>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6" name="Footer Placeholder 5">
            <a:extLst>
              <a:ext uri="{FF2B5EF4-FFF2-40B4-BE49-F238E27FC236}">
                <a16:creationId xmlns:a16="http://schemas.microsoft.com/office/drawing/2014/main" id="{A32FD75F-10E3-4750-9B26-563300CA1C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F395D4-D270-47AA-A672-80A9E5AAD286}"/>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275387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2690F-39C4-4D8A-B2B7-92B4405D60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D64EAB-D125-41A5-84C0-9C8344291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D64B8C-738C-470C-A51A-038C63526F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A259F-AEA9-4995-B466-E1B0E9697EE0}"/>
              </a:ext>
            </a:extLst>
          </p:cNvPr>
          <p:cNvSpPr>
            <a:spLocks noGrp="1"/>
          </p:cNvSpPr>
          <p:nvPr>
            <p:ph type="dt" sz="half" idx="10"/>
          </p:nvPr>
        </p:nvSpPr>
        <p:spPr/>
        <p:txBody>
          <a:bodyPr/>
          <a:lstStyle/>
          <a:p>
            <a:fld id="{7CF350D7-88A4-4149-9CD6-DB219F1F97FF}" type="datetimeFigureOut">
              <a:rPr lang="en-US" smtClean="0"/>
              <a:t>10/27/2020</a:t>
            </a:fld>
            <a:endParaRPr lang="en-US"/>
          </a:p>
        </p:txBody>
      </p:sp>
      <p:sp>
        <p:nvSpPr>
          <p:cNvPr id="6" name="Footer Placeholder 5">
            <a:extLst>
              <a:ext uri="{FF2B5EF4-FFF2-40B4-BE49-F238E27FC236}">
                <a16:creationId xmlns:a16="http://schemas.microsoft.com/office/drawing/2014/main" id="{7DE98D59-80D2-4AC6-9AF4-5C5CC4AA38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A2477C-B4F2-4A26-A72D-A7109136576A}"/>
              </a:ext>
            </a:extLst>
          </p:cNvPr>
          <p:cNvSpPr>
            <a:spLocks noGrp="1"/>
          </p:cNvSpPr>
          <p:nvPr>
            <p:ph type="sldNum" sz="quarter" idx="12"/>
          </p:nvPr>
        </p:nvSpPr>
        <p:spPr/>
        <p:txBody>
          <a:bodyPr/>
          <a:lstStyle/>
          <a:p>
            <a:fld id="{6B3BDFF1-BAA2-4F54-804B-11AA0BDFCA69}" type="slidenum">
              <a:rPr lang="en-US" smtClean="0"/>
              <a:t>‹#›</a:t>
            </a:fld>
            <a:endParaRPr lang="en-US"/>
          </a:p>
        </p:txBody>
      </p:sp>
    </p:spTree>
    <p:extLst>
      <p:ext uri="{BB962C8B-B14F-4D97-AF65-F5344CB8AC3E}">
        <p14:creationId xmlns:p14="http://schemas.microsoft.com/office/powerpoint/2010/main" val="26126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bg1">
                <a:lumMod val="8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7F90FF-AD7D-4D2F-BDD8-9D953B951F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3B452E-D647-438B-8937-5632FA0251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40973-43F1-4F53-A1E7-FBADBF41A8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350D7-88A4-4149-9CD6-DB219F1F97FF}" type="datetimeFigureOut">
              <a:rPr lang="en-US" smtClean="0"/>
              <a:t>10/27/2020</a:t>
            </a:fld>
            <a:endParaRPr lang="en-US"/>
          </a:p>
        </p:txBody>
      </p:sp>
      <p:sp>
        <p:nvSpPr>
          <p:cNvPr id="5" name="Footer Placeholder 4">
            <a:extLst>
              <a:ext uri="{FF2B5EF4-FFF2-40B4-BE49-F238E27FC236}">
                <a16:creationId xmlns:a16="http://schemas.microsoft.com/office/drawing/2014/main" id="{ADC4322C-4BFF-430E-A19B-3492939F19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4571A5-505F-4356-BE3F-4822D6BDB9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BDFF1-BAA2-4F54-804B-11AA0BDFCA69}" type="slidenum">
              <a:rPr lang="en-US" smtClean="0"/>
              <a:t>‹#›</a:t>
            </a:fld>
            <a:endParaRPr lang="en-US"/>
          </a:p>
        </p:txBody>
      </p:sp>
    </p:spTree>
    <p:extLst>
      <p:ext uri="{BB962C8B-B14F-4D97-AF65-F5344CB8AC3E}">
        <p14:creationId xmlns:p14="http://schemas.microsoft.com/office/powerpoint/2010/main" val="1299646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civilizeit.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750DF-BD72-416C-B51A-C5AFE9B3777B}"/>
              </a:ext>
            </a:extLst>
          </p:cNvPr>
          <p:cNvSpPr>
            <a:spLocks noGrp="1"/>
          </p:cNvSpPr>
          <p:nvPr>
            <p:ph type="title"/>
          </p:nvPr>
        </p:nvSpPr>
        <p:spPr>
          <a:xfrm>
            <a:off x="674703" y="390617"/>
            <a:ext cx="11230252" cy="1562470"/>
          </a:xfrm>
        </p:spPr>
        <p:txBody>
          <a:bodyPr>
            <a:normAutofit fontScale="90000"/>
          </a:bodyPr>
          <a:lstStyle/>
          <a:p>
            <a:pPr algn="ctr"/>
            <a:r>
              <a:rPr lang="en-US" sz="2200" dirty="0">
                <a:latin typeface="Arial Rounded MT Bold" panose="020F0704030504030204" pitchFamily="34" charset="0"/>
                <a:cs typeface="Times New Roman" panose="02020603050405020304" pitchFamily="18" charset="0"/>
              </a:rPr>
              <a:t>United States Conference of Catholic Bishops</a:t>
            </a:r>
            <a:br>
              <a:rPr lang="en-US" dirty="0">
                <a:latin typeface="Arial Rounded MT Bold" panose="020F0704030504030204" pitchFamily="34" charset="0"/>
                <a:cs typeface="Times New Roman" panose="02020603050405020304" pitchFamily="18" charset="0"/>
              </a:rPr>
            </a:br>
            <a:r>
              <a:rPr lang="en-US" dirty="0">
                <a:latin typeface="Arial Rounded MT Bold" panose="020F0704030504030204" pitchFamily="34" charset="0"/>
                <a:cs typeface="Times New Roman" panose="02020603050405020304" pitchFamily="18" charset="0"/>
              </a:rPr>
              <a:t>Forming Consciences for Faithful Citizenship</a:t>
            </a:r>
            <a:br>
              <a:rPr lang="en-US" dirty="0">
                <a:latin typeface="Arial Rounded MT Bold" panose="020F0704030504030204" pitchFamily="34" charset="0"/>
                <a:cs typeface="Times New Roman" panose="02020603050405020304" pitchFamily="18" charset="0"/>
              </a:rPr>
            </a:br>
            <a:r>
              <a:rPr lang="en-US" sz="2200" dirty="0">
                <a:latin typeface="Arial Rounded MT Bold" panose="020F0704030504030204" pitchFamily="34" charset="0"/>
                <a:cs typeface="Times New Roman" panose="02020603050405020304" pitchFamily="18" charset="0"/>
              </a:rPr>
              <a:t>A Call to Political Responsibility from the Catholic Bishops of the United States</a:t>
            </a:r>
          </a:p>
        </p:txBody>
      </p:sp>
      <p:sp>
        <p:nvSpPr>
          <p:cNvPr id="3" name="Content Placeholder 2">
            <a:extLst>
              <a:ext uri="{FF2B5EF4-FFF2-40B4-BE49-F238E27FC236}">
                <a16:creationId xmlns:a16="http://schemas.microsoft.com/office/drawing/2014/main" id="{B6BC3767-1571-4B1B-BE2B-47605BC93BA6}"/>
              </a:ext>
            </a:extLst>
          </p:cNvPr>
          <p:cNvSpPr>
            <a:spLocks noGrp="1"/>
          </p:cNvSpPr>
          <p:nvPr>
            <p:ph idx="1"/>
          </p:nvPr>
        </p:nvSpPr>
        <p:spPr>
          <a:xfrm>
            <a:off x="823403" y="1953087"/>
            <a:ext cx="10515600" cy="2951827"/>
          </a:xfrm>
        </p:spPr>
        <p:txBody>
          <a:bodyPr>
            <a:normAutofit/>
          </a:bodyPr>
          <a:lstStyle/>
          <a:p>
            <a:pPr marL="0" indent="0">
              <a:buNone/>
            </a:pPr>
            <a:r>
              <a:rPr lang="en-US" sz="3200" dirty="0">
                <a:latin typeface="Arial Rounded MT Bold" panose="020F0704030504030204" pitchFamily="34" charset="0"/>
              </a:rPr>
              <a:t>Four basic principles of Catholic social doctrine:</a:t>
            </a:r>
            <a:r>
              <a:rPr lang="en-US" sz="3200" dirty="0">
                <a:solidFill>
                  <a:schemeClr val="accent1">
                    <a:lumMod val="75000"/>
                  </a:schemeClr>
                </a:solidFill>
                <a:latin typeface="Arial Rounded MT Bold" panose="020F0704030504030204" pitchFamily="34" charset="0"/>
              </a:rPr>
              <a:t> </a:t>
            </a:r>
          </a:p>
          <a:p>
            <a:pPr marL="514350" indent="-514350">
              <a:buFont typeface="+mj-lt"/>
              <a:buAutoNum type="arabicPeriod"/>
            </a:pPr>
            <a:r>
              <a:rPr lang="en-US" sz="3200" dirty="0">
                <a:solidFill>
                  <a:srgbClr val="0070C0"/>
                </a:solidFill>
                <a:latin typeface="Arial Rounded MT Bold" panose="020F0704030504030204" pitchFamily="34" charset="0"/>
              </a:rPr>
              <a:t>Dignity of the human person </a:t>
            </a:r>
          </a:p>
          <a:p>
            <a:pPr marL="514350" indent="-514350">
              <a:buFont typeface="+mj-lt"/>
              <a:buAutoNum type="arabicPeriod"/>
            </a:pPr>
            <a:r>
              <a:rPr lang="en-US" sz="3200" dirty="0">
                <a:solidFill>
                  <a:srgbClr val="0070C0"/>
                </a:solidFill>
                <a:latin typeface="Arial Rounded MT Bold" panose="020F0704030504030204" pitchFamily="34" charset="0"/>
              </a:rPr>
              <a:t>Subsidiarity </a:t>
            </a:r>
          </a:p>
          <a:p>
            <a:pPr marL="514350" indent="-514350">
              <a:buFont typeface="+mj-lt"/>
              <a:buAutoNum type="arabicPeriod"/>
            </a:pPr>
            <a:r>
              <a:rPr lang="en-US" sz="3200" dirty="0">
                <a:solidFill>
                  <a:srgbClr val="0070C0"/>
                </a:solidFill>
                <a:latin typeface="Arial Rounded MT Bold" panose="020F0704030504030204" pitchFamily="34" charset="0"/>
              </a:rPr>
              <a:t>The common good</a:t>
            </a:r>
          </a:p>
          <a:p>
            <a:pPr marL="514350" indent="-514350">
              <a:buFont typeface="+mj-lt"/>
              <a:buAutoNum type="arabicPeriod"/>
            </a:pPr>
            <a:r>
              <a:rPr lang="en-US" sz="3200" dirty="0">
                <a:solidFill>
                  <a:srgbClr val="0070C0"/>
                </a:solidFill>
                <a:latin typeface="Arial Rounded MT Bold" panose="020F0704030504030204" pitchFamily="34" charset="0"/>
              </a:rPr>
              <a:t>Solidarity </a:t>
            </a:r>
          </a:p>
        </p:txBody>
      </p:sp>
    </p:spTree>
    <p:extLst>
      <p:ext uri="{BB962C8B-B14F-4D97-AF65-F5344CB8AC3E}">
        <p14:creationId xmlns:p14="http://schemas.microsoft.com/office/powerpoint/2010/main" val="391307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52F7AE-5820-4C25-80B4-EF2C559F864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Civilize It</a:t>
            </a:r>
            <a:br>
              <a:rPr lang="en-US" dirty="0"/>
            </a:br>
            <a:endParaRPr lang="en-US" dirty="0"/>
          </a:p>
        </p:txBody>
      </p:sp>
      <p:sp>
        <p:nvSpPr>
          <p:cNvPr id="5" name="Content Placeholder 4">
            <a:extLst>
              <a:ext uri="{FF2B5EF4-FFF2-40B4-BE49-F238E27FC236}">
                <a16:creationId xmlns:a16="http://schemas.microsoft.com/office/drawing/2014/main" id="{5132AD81-5181-4235-9E35-5AF8386C4DD1}"/>
              </a:ext>
            </a:extLst>
          </p:cNvPr>
          <p:cNvSpPr>
            <a:spLocks noGrp="1"/>
          </p:cNvSpPr>
          <p:nvPr>
            <p:ph idx="1"/>
          </p:nvPr>
        </p:nvSpPr>
        <p:spPr/>
        <p:txBody>
          <a:bodyPr>
            <a:normAutofit fontScale="92500"/>
          </a:bodyPr>
          <a:lstStyle/>
          <a:p>
            <a:pPr marL="0" indent="0" algn="just">
              <a:lnSpc>
                <a:spcPct val="150000"/>
              </a:lnSpc>
              <a:buNone/>
            </a:pPr>
            <a:r>
              <a:rPr lang="en-US" dirty="0">
                <a:latin typeface="Arial Rounded MT Bold" panose="020F0704030504030204" pitchFamily="34" charset="0"/>
              </a:rPr>
              <a:t>The United States Conference of Catholic Bishops (USCCB) has launched a campaign inviting Catholics to model civility and love for neighbor throughout the year. </a:t>
            </a:r>
            <a:r>
              <a:rPr lang="en-US" i="1" dirty="0">
                <a:latin typeface="Arial Rounded MT Bold" panose="020F0704030504030204" pitchFamily="34" charset="0"/>
              </a:rPr>
              <a:t>Civilize It: Dignity Beyond the Debate</a:t>
            </a:r>
            <a:r>
              <a:rPr lang="en-US" dirty="0">
                <a:latin typeface="Arial Rounded MT Bold" panose="020F0704030504030204" pitchFamily="34" charset="0"/>
              </a:rPr>
              <a:t> will ask Catholics to pledge civility, clarity, and compassion in their families, communities, and parishes, and call on others to do so as well. Find out more information and resources to share with your community at </a:t>
            </a:r>
            <a:r>
              <a:rPr lang="en-US" u="sng" dirty="0">
                <a:latin typeface="Arial Rounded MT Bold" panose="020F0704030504030204" pitchFamily="34" charset="0"/>
                <a:hlinkClick r:id="rId2"/>
              </a:rPr>
              <a:t>CivilizeIt.org</a:t>
            </a:r>
            <a:r>
              <a:rPr lang="en-US" dirty="0">
                <a:latin typeface="Arial Rounded MT Bold" panose="020F0704030504030204" pitchFamily="34" charset="0"/>
              </a:rPr>
              <a:t>.</a:t>
            </a:r>
          </a:p>
        </p:txBody>
      </p:sp>
    </p:spTree>
    <p:extLst>
      <p:ext uri="{BB962C8B-B14F-4D97-AF65-F5344CB8AC3E}">
        <p14:creationId xmlns:p14="http://schemas.microsoft.com/office/powerpoint/2010/main" val="2891412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D3C0C-5CDC-47E1-A12C-D5C4B8647EC4}"/>
              </a:ext>
            </a:extLst>
          </p:cNvPr>
          <p:cNvSpPr>
            <a:spLocks noGrp="1"/>
          </p:cNvSpPr>
          <p:nvPr>
            <p:ph type="title"/>
          </p:nvPr>
        </p:nvSpPr>
        <p:spPr>
          <a:xfrm>
            <a:off x="838200" y="365126"/>
            <a:ext cx="10515600" cy="1215100"/>
          </a:xfrm>
        </p:spPr>
        <p:txBody>
          <a:bodyPr>
            <a:normAutofit fontScale="90000"/>
          </a:bodyPr>
          <a:lstStyle/>
          <a:p>
            <a:pPr algn="ctr"/>
            <a:r>
              <a:rPr lang="en-US" dirty="0">
                <a:latin typeface="Arial Rounded MT Bold" panose="020F0704030504030204" pitchFamily="34" charset="0"/>
              </a:rPr>
              <a:t>Dignity of the Human Person </a:t>
            </a:r>
            <a:br>
              <a:rPr lang="en-US" dirty="0">
                <a:latin typeface="Arial Rounded MT Bold" panose="020F0704030504030204" pitchFamily="34" charset="0"/>
              </a:rPr>
            </a:br>
            <a:endParaRPr lang="en-US" dirty="0"/>
          </a:p>
        </p:txBody>
      </p:sp>
      <p:sp>
        <p:nvSpPr>
          <p:cNvPr id="3" name="Content Placeholder 2">
            <a:extLst>
              <a:ext uri="{FF2B5EF4-FFF2-40B4-BE49-F238E27FC236}">
                <a16:creationId xmlns:a16="http://schemas.microsoft.com/office/drawing/2014/main" id="{B8AB96C0-A1C6-4C3F-8FA2-0EEC02B6B71C}"/>
              </a:ext>
            </a:extLst>
          </p:cNvPr>
          <p:cNvSpPr>
            <a:spLocks noGrp="1"/>
          </p:cNvSpPr>
          <p:nvPr>
            <p:ph idx="1"/>
          </p:nvPr>
        </p:nvSpPr>
        <p:spPr>
          <a:xfrm>
            <a:off x="772357" y="1154097"/>
            <a:ext cx="10581443" cy="5022866"/>
          </a:xfrm>
        </p:spPr>
        <p:txBody>
          <a:bodyPr>
            <a:normAutofit/>
          </a:bodyPr>
          <a:lstStyle/>
          <a:p>
            <a:pPr marL="0" indent="0" algn="just">
              <a:lnSpc>
                <a:spcPct val="150000"/>
              </a:lnSpc>
              <a:spcAft>
                <a:spcPts val="600"/>
              </a:spcAft>
              <a:buNone/>
            </a:pPr>
            <a:r>
              <a:rPr lang="en-US" sz="2400" dirty="0">
                <a:latin typeface="Arial Rounded MT Bold" panose="020F0704030504030204" pitchFamily="34" charset="0"/>
              </a:rPr>
              <a:t>44. </a:t>
            </a:r>
            <a:r>
              <a:rPr lang="en-US" sz="2400" b="1" u="sng" dirty="0">
                <a:latin typeface="Arial Rounded MT Bold" panose="020F0704030504030204" pitchFamily="34" charset="0"/>
              </a:rPr>
              <a:t>Human life is sacred</a:t>
            </a:r>
            <a:r>
              <a:rPr lang="en-US" sz="2400" dirty="0">
                <a:latin typeface="Arial Rounded MT Bold" panose="020F0704030504030204" pitchFamily="34" charset="0"/>
              </a:rPr>
              <a:t>. The dignity of the human person is the foundation of a moral vision for society. </a:t>
            </a:r>
            <a:r>
              <a:rPr lang="en-US" sz="2400" u="sng" dirty="0">
                <a:solidFill>
                  <a:srgbClr val="0070C0"/>
                </a:solidFill>
                <a:latin typeface="Arial Rounded MT Bold" panose="020F0704030504030204" pitchFamily="34" charset="0"/>
              </a:rPr>
              <a:t>Direct attacks on innocent persons are never morally acceptable, at any stage or in any condition</a:t>
            </a:r>
            <a:r>
              <a:rPr lang="en-US" sz="2400" dirty="0">
                <a:latin typeface="Arial Rounded MT Bold" panose="020F0704030504030204" pitchFamily="34" charset="0"/>
              </a:rPr>
              <a:t>. In our society, human life is especially under direct attack from abortion, which some political actors mischaracterize as an issue of “women’s health.” Other direct threats to the sanctity of human life include euthanasia and assisted suicide (sometimes falsely labelled as “death with dignity”), human cloning, in vitro fertilization, and the destruction of human embryos for research.</a:t>
            </a:r>
          </a:p>
        </p:txBody>
      </p:sp>
    </p:spTree>
    <p:extLst>
      <p:ext uri="{BB962C8B-B14F-4D97-AF65-F5344CB8AC3E}">
        <p14:creationId xmlns:p14="http://schemas.microsoft.com/office/powerpoint/2010/main" val="2624815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bg1">
                <a:lumMod val="95000"/>
              </a:schemeClr>
            </a:gs>
            <a:gs pos="83000">
              <a:schemeClr val="bg1">
                <a:lumMod val="85000"/>
              </a:schemeClr>
            </a:gs>
            <a:gs pos="100000">
              <a:schemeClr val="bg1">
                <a:lumMod val="85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9CF5D-DB15-4C32-92DD-4600174A6F30}"/>
              </a:ext>
            </a:extLst>
          </p:cNvPr>
          <p:cNvSpPr>
            <a:spLocks noGrp="1"/>
          </p:cNvSpPr>
          <p:nvPr>
            <p:ph type="title"/>
          </p:nvPr>
        </p:nvSpPr>
        <p:spPr>
          <a:xfrm>
            <a:off x="656948" y="365125"/>
            <a:ext cx="10696852" cy="504887"/>
          </a:xfrm>
        </p:spPr>
        <p:txBody>
          <a:bodyPr>
            <a:normAutofit fontScale="90000"/>
          </a:bodyPr>
          <a:lstStyle/>
          <a:p>
            <a:pPr algn="ctr"/>
            <a:r>
              <a:rPr lang="en-US" dirty="0">
                <a:latin typeface="Arial Rounded MT Bold" panose="020F0704030504030204" pitchFamily="34" charset="0"/>
              </a:rPr>
              <a:t>Subsidiarity</a:t>
            </a:r>
            <a:endParaRPr lang="en-US" dirty="0"/>
          </a:p>
        </p:txBody>
      </p:sp>
      <p:sp>
        <p:nvSpPr>
          <p:cNvPr id="3" name="Content Placeholder 2">
            <a:extLst>
              <a:ext uri="{FF2B5EF4-FFF2-40B4-BE49-F238E27FC236}">
                <a16:creationId xmlns:a16="http://schemas.microsoft.com/office/drawing/2014/main" id="{609016B3-5EC9-4ED8-8EB2-A54D2D1F7232}"/>
              </a:ext>
            </a:extLst>
          </p:cNvPr>
          <p:cNvSpPr>
            <a:spLocks noGrp="1"/>
          </p:cNvSpPr>
          <p:nvPr>
            <p:ph idx="1"/>
          </p:nvPr>
        </p:nvSpPr>
        <p:spPr>
          <a:xfrm>
            <a:off x="838200" y="1278384"/>
            <a:ext cx="10696852" cy="5007006"/>
          </a:xfrm>
        </p:spPr>
        <p:txBody>
          <a:bodyPr>
            <a:noAutofit/>
          </a:bodyPr>
          <a:lstStyle/>
          <a:p>
            <a:pPr algn="just"/>
            <a:r>
              <a:rPr lang="en-US" sz="2400" b="1" dirty="0">
                <a:solidFill>
                  <a:srgbClr val="0070C0"/>
                </a:solidFill>
                <a:latin typeface="Arial Rounded MT Bold" panose="020F0704030504030204" pitchFamily="34" charset="0"/>
              </a:rPr>
              <a:t>The human person is not only sacred but also social. Full human development takes place in relationship with others.</a:t>
            </a:r>
          </a:p>
          <a:p>
            <a:pPr algn="just"/>
            <a:r>
              <a:rPr lang="en-US" sz="2400" b="1" dirty="0">
                <a:latin typeface="Arial Rounded MT Bold" panose="020F0704030504030204" pitchFamily="34" charset="0"/>
              </a:rPr>
              <a:t>The family—based on marriage between a man and a woman—is the first and fundamental unit of society and is a sanctuary for the creation and nurturing of children.</a:t>
            </a:r>
          </a:p>
          <a:p>
            <a:pPr algn="just"/>
            <a:r>
              <a:rPr lang="en-US" sz="2400" b="1" dirty="0">
                <a:solidFill>
                  <a:srgbClr val="0070C0"/>
                </a:solidFill>
                <a:latin typeface="Arial Rounded MT Bold" panose="020F0704030504030204" pitchFamily="34" charset="0"/>
              </a:rPr>
              <a:t>How we organize our society—in economics and politics, in law and policy—directly affects the common good and the capacity of individuals to develop their full potential.</a:t>
            </a:r>
            <a:r>
              <a:rPr lang="en-US" sz="2400" b="1" dirty="0">
                <a:latin typeface="Arial Rounded MT Bold" panose="020F0704030504030204" pitchFamily="34" charset="0"/>
              </a:rPr>
              <a:t> </a:t>
            </a:r>
          </a:p>
          <a:p>
            <a:pPr algn="just"/>
            <a:r>
              <a:rPr lang="en-US" sz="2400" b="1" dirty="0">
                <a:latin typeface="Arial Rounded MT Bold" panose="020F0704030504030204" pitchFamily="34" charset="0"/>
              </a:rPr>
              <a:t>The principle of subsidiarity reminds us that larger institutions in society should not overwhelm or interfere with smaller or local institutions, yet larger institutions have essential responsibilities when the more local institutions cannot adequately protect human dignity, meet human needs, and advance the common good.</a:t>
            </a:r>
          </a:p>
        </p:txBody>
      </p:sp>
    </p:spTree>
    <p:extLst>
      <p:ext uri="{BB962C8B-B14F-4D97-AF65-F5344CB8AC3E}">
        <p14:creationId xmlns:p14="http://schemas.microsoft.com/office/powerpoint/2010/main" val="3025326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8C467-EF3B-47A9-AE57-3436DBC2D03F}"/>
              </a:ext>
            </a:extLst>
          </p:cNvPr>
          <p:cNvSpPr>
            <a:spLocks noGrp="1"/>
          </p:cNvSpPr>
          <p:nvPr>
            <p:ph type="title"/>
          </p:nvPr>
        </p:nvSpPr>
        <p:spPr/>
        <p:txBody>
          <a:bodyPr/>
          <a:lstStyle/>
          <a:p>
            <a:pPr algn="ctr"/>
            <a:r>
              <a:rPr lang="en-US" dirty="0">
                <a:latin typeface="Arial Rounded MT Bold" panose="020F0704030504030204" pitchFamily="34" charset="0"/>
              </a:rPr>
              <a:t>The Common Good</a:t>
            </a:r>
            <a:br>
              <a:rPr lang="en-US" dirty="0">
                <a:solidFill>
                  <a:schemeClr val="accent1">
                    <a:lumMod val="75000"/>
                  </a:schemeClr>
                </a:solidFill>
                <a:latin typeface="Arial Rounded MT Bold" panose="020F0704030504030204" pitchFamily="34" charset="0"/>
              </a:rPr>
            </a:br>
            <a:endParaRPr lang="en-US" dirty="0"/>
          </a:p>
        </p:txBody>
      </p:sp>
      <p:sp>
        <p:nvSpPr>
          <p:cNvPr id="3" name="Content Placeholder 2">
            <a:extLst>
              <a:ext uri="{FF2B5EF4-FFF2-40B4-BE49-F238E27FC236}">
                <a16:creationId xmlns:a16="http://schemas.microsoft.com/office/drawing/2014/main" id="{3A5F446D-3DCA-48D7-B096-C370917E4287}"/>
              </a:ext>
            </a:extLst>
          </p:cNvPr>
          <p:cNvSpPr>
            <a:spLocks noGrp="1"/>
          </p:cNvSpPr>
          <p:nvPr>
            <p:ph idx="1"/>
          </p:nvPr>
        </p:nvSpPr>
        <p:spPr/>
        <p:txBody>
          <a:bodyPr/>
          <a:lstStyle/>
          <a:p>
            <a:pPr algn="just">
              <a:lnSpc>
                <a:spcPct val="150000"/>
              </a:lnSpc>
            </a:pPr>
            <a:r>
              <a:rPr lang="en-US" dirty="0">
                <a:latin typeface="Arial Rounded MT Bold" panose="020F0704030504030204" pitchFamily="34" charset="0"/>
              </a:rPr>
              <a:t>The common good indicates “the sum total of social conditions which allow people, either as groups or as individuals, to reach their fulfilment more fully and more easily”</a:t>
            </a:r>
          </a:p>
          <a:p>
            <a:pPr algn="just">
              <a:lnSpc>
                <a:spcPct val="150000"/>
              </a:lnSpc>
            </a:pPr>
            <a:r>
              <a:rPr lang="en-US" dirty="0">
                <a:latin typeface="Arial Rounded MT Bold" panose="020F0704030504030204" pitchFamily="34" charset="0"/>
              </a:rPr>
              <a:t>The common good, in fact, can be understood as the social and community dimension of the moral good.</a:t>
            </a:r>
          </a:p>
        </p:txBody>
      </p:sp>
    </p:spTree>
    <p:extLst>
      <p:ext uri="{BB962C8B-B14F-4D97-AF65-F5344CB8AC3E}">
        <p14:creationId xmlns:p14="http://schemas.microsoft.com/office/powerpoint/2010/main" val="296380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E973-565C-4BB0-930F-5C50872D724B}"/>
              </a:ext>
            </a:extLst>
          </p:cNvPr>
          <p:cNvSpPr>
            <a:spLocks noGrp="1"/>
          </p:cNvSpPr>
          <p:nvPr>
            <p:ph type="title"/>
          </p:nvPr>
        </p:nvSpPr>
        <p:spPr>
          <a:xfrm>
            <a:off x="838200" y="365125"/>
            <a:ext cx="10515600" cy="806727"/>
          </a:xfrm>
        </p:spPr>
        <p:txBody>
          <a:bodyPr>
            <a:normAutofit/>
          </a:bodyPr>
          <a:lstStyle/>
          <a:p>
            <a:pPr algn="ctr"/>
            <a:r>
              <a:rPr lang="en-US" sz="4000" dirty="0">
                <a:latin typeface="Arial Rounded MT Bold" panose="020F0704030504030204" pitchFamily="34" charset="0"/>
              </a:rPr>
              <a:t>Solidarity</a:t>
            </a:r>
            <a:endParaRPr lang="en-US" sz="4000" dirty="0"/>
          </a:p>
        </p:txBody>
      </p:sp>
      <p:sp>
        <p:nvSpPr>
          <p:cNvPr id="3" name="Content Placeholder 2">
            <a:extLst>
              <a:ext uri="{FF2B5EF4-FFF2-40B4-BE49-F238E27FC236}">
                <a16:creationId xmlns:a16="http://schemas.microsoft.com/office/drawing/2014/main" id="{09112DF4-99EE-4241-B785-1A9A8FD97794}"/>
              </a:ext>
            </a:extLst>
          </p:cNvPr>
          <p:cNvSpPr>
            <a:spLocks noGrp="1"/>
          </p:cNvSpPr>
          <p:nvPr>
            <p:ph idx="1"/>
          </p:nvPr>
        </p:nvSpPr>
        <p:spPr>
          <a:xfrm>
            <a:off x="838200" y="1171852"/>
            <a:ext cx="10515600" cy="5005111"/>
          </a:xfrm>
        </p:spPr>
        <p:txBody>
          <a:bodyPr>
            <a:normAutofit fontScale="85000" lnSpcReduction="10000"/>
          </a:bodyPr>
          <a:lstStyle/>
          <a:p>
            <a:pPr algn="just">
              <a:lnSpc>
                <a:spcPct val="150000"/>
              </a:lnSpc>
            </a:pPr>
            <a:r>
              <a:rPr lang="en-US" sz="2000" dirty="0">
                <a:latin typeface="Lucida Sans" panose="020B0602030504020204" pitchFamily="34" charset="0"/>
                <a:cs typeface="Calibri" panose="020F0502020204030204" pitchFamily="34" charset="0"/>
              </a:rPr>
              <a:t>We are one human family, whatever our national, racial, ethnic, economic, and ideological differences. </a:t>
            </a:r>
          </a:p>
          <a:p>
            <a:pPr algn="just">
              <a:lnSpc>
                <a:spcPct val="150000"/>
              </a:lnSpc>
            </a:pPr>
            <a:r>
              <a:rPr lang="en-US" sz="2000" dirty="0">
                <a:latin typeface="Lucida Sans" panose="020B0602030504020204" pitchFamily="34" charset="0"/>
                <a:cs typeface="Calibri" panose="020F0502020204030204" pitchFamily="34" charset="0"/>
              </a:rPr>
              <a:t>We are our brothers’ and sisters’ keepers, wherever they may be. </a:t>
            </a:r>
          </a:p>
          <a:p>
            <a:pPr algn="just">
              <a:lnSpc>
                <a:spcPct val="150000"/>
              </a:lnSpc>
            </a:pPr>
            <a:r>
              <a:rPr lang="en-US" sz="2000" dirty="0">
                <a:latin typeface="Lucida Sans" panose="020B0602030504020204" pitchFamily="34" charset="0"/>
                <a:cs typeface="Calibri" panose="020F0502020204030204" pitchFamily="34" charset="0"/>
              </a:rPr>
              <a:t>Loving our neighbor has global dimensions and requires us to eradicate racism and address the extreme poverty and disease plaguing so much of the world. </a:t>
            </a:r>
          </a:p>
          <a:p>
            <a:pPr algn="just">
              <a:lnSpc>
                <a:spcPct val="150000"/>
              </a:lnSpc>
            </a:pPr>
            <a:r>
              <a:rPr lang="en-US" sz="2000" dirty="0">
                <a:latin typeface="Lucida Sans" panose="020B0602030504020204" pitchFamily="34" charset="0"/>
                <a:cs typeface="Calibri" panose="020F0502020204030204" pitchFamily="34" charset="0"/>
              </a:rPr>
              <a:t>Solidarity also includes the scriptural call to welcome the stranger among us—including immigrants seeking work—by ensuring that they have opportunities for a safe home, education for their children, and a decent life for their families and by ending the practice of separating families through deportation. </a:t>
            </a:r>
          </a:p>
          <a:p>
            <a:pPr algn="just">
              <a:lnSpc>
                <a:spcPct val="150000"/>
              </a:lnSpc>
            </a:pPr>
            <a:r>
              <a:rPr lang="en-US" sz="2000" dirty="0">
                <a:latin typeface="Lucida Sans" panose="020B0602030504020204" pitchFamily="34" charset="0"/>
                <a:cs typeface="Calibri" panose="020F0502020204030204" pitchFamily="34" charset="0"/>
              </a:rPr>
              <a:t>In light of the Gospel’s invitation to be peacemakers, our commitment to solidarity with our neighbors—at home and abroad—also demands that we promote peace and pursue justice in a world marred by terrible violence and conflict.</a:t>
            </a:r>
          </a:p>
        </p:txBody>
      </p:sp>
    </p:spTree>
    <p:extLst>
      <p:ext uri="{BB962C8B-B14F-4D97-AF65-F5344CB8AC3E}">
        <p14:creationId xmlns:p14="http://schemas.microsoft.com/office/powerpoint/2010/main" val="188614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F24E5-ECB0-427A-AC8E-B3476DEC1D54}"/>
              </a:ext>
            </a:extLst>
          </p:cNvPr>
          <p:cNvSpPr>
            <a:spLocks noGrp="1"/>
          </p:cNvSpPr>
          <p:nvPr>
            <p:ph type="title"/>
          </p:nvPr>
        </p:nvSpPr>
        <p:spPr/>
        <p:txBody>
          <a:bodyPr/>
          <a:lstStyle/>
          <a:p>
            <a:r>
              <a:rPr lang="en-US" dirty="0">
                <a:latin typeface="Arial Rounded MT Bold" panose="020F0704030504030204" pitchFamily="34" charset="0"/>
              </a:rPr>
              <a:t>A Well-Formed Conscience</a:t>
            </a:r>
          </a:p>
        </p:txBody>
      </p:sp>
      <p:sp>
        <p:nvSpPr>
          <p:cNvPr id="3" name="Content Placeholder 2">
            <a:extLst>
              <a:ext uri="{FF2B5EF4-FFF2-40B4-BE49-F238E27FC236}">
                <a16:creationId xmlns:a16="http://schemas.microsoft.com/office/drawing/2014/main" id="{D52A455D-EECB-4010-8E74-CAEFC12567FA}"/>
              </a:ext>
            </a:extLst>
          </p:cNvPr>
          <p:cNvSpPr>
            <a:spLocks noGrp="1"/>
          </p:cNvSpPr>
          <p:nvPr>
            <p:ph idx="1"/>
          </p:nvPr>
        </p:nvSpPr>
        <p:spPr/>
        <p:txBody>
          <a:bodyPr>
            <a:normAutofit fontScale="85000" lnSpcReduction="20000"/>
          </a:bodyPr>
          <a:lstStyle/>
          <a:p>
            <a:pPr>
              <a:lnSpc>
                <a:spcPct val="150000"/>
              </a:lnSpc>
            </a:pPr>
            <a:r>
              <a:rPr lang="en-US" dirty="0">
                <a:solidFill>
                  <a:srgbClr val="00B0F0"/>
                </a:solidFill>
                <a:latin typeface="Arial Rounded MT Bold" panose="020F0704030504030204" pitchFamily="34" charset="0"/>
              </a:rPr>
              <a:t>Conscience </a:t>
            </a:r>
            <a:r>
              <a:rPr lang="en-US" b="1" u="sng" dirty="0">
                <a:latin typeface="Arial Rounded MT Bold" panose="020F0704030504030204" pitchFamily="34" charset="0"/>
              </a:rPr>
              <a:t>is not </a:t>
            </a:r>
            <a:r>
              <a:rPr lang="en-US" dirty="0">
                <a:solidFill>
                  <a:srgbClr val="00B0F0"/>
                </a:solidFill>
                <a:latin typeface="Arial Rounded MT Bold" panose="020F0704030504030204" pitchFamily="34" charset="0"/>
              </a:rPr>
              <a:t>something that allows us to justify doing whatever we want, nor is it a mere “feeling” about what we should or should not do. </a:t>
            </a:r>
          </a:p>
          <a:p>
            <a:pPr>
              <a:lnSpc>
                <a:spcPct val="150000"/>
              </a:lnSpc>
            </a:pPr>
            <a:r>
              <a:rPr lang="en-US" dirty="0">
                <a:latin typeface="Arial Rounded MT Bold" panose="020F0704030504030204" pitchFamily="34" charset="0"/>
              </a:rPr>
              <a:t>Rather, conscience is the voice of God resounding in the human heart, revealing the truth to us and calling us to do what is good while shunning what is evil. </a:t>
            </a:r>
          </a:p>
          <a:p>
            <a:pPr>
              <a:lnSpc>
                <a:spcPct val="150000"/>
              </a:lnSpc>
            </a:pPr>
            <a:r>
              <a:rPr lang="en-US" dirty="0">
                <a:solidFill>
                  <a:srgbClr val="00B0F0"/>
                </a:solidFill>
                <a:latin typeface="Arial Rounded MT Bold" panose="020F0704030504030204" pitchFamily="34" charset="0"/>
              </a:rPr>
              <a:t>Conscience always requires serious attempts to make sound moral judgments based on the truths of our faith. </a:t>
            </a:r>
          </a:p>
        </p:txBody>
      </p:sp>
    </p:spTree>
    <p:extLst>
      <p:ext uri="{BB962C8B-B14F-4D97-AF65-F5344CB8AC3E}">
        <p14:creationId xmlns:p14="http://schemas.microsoft.com/office/powerpoint/2010/main" val="4162975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8D15F-DDCC-4471-BEB6-9410FAC0033F}"/>
              </a:ext>
            </a:extLst>
          </p:cNvPr>
          <p:cNvSpPr>
            <a:spLocks noGrp="1"/>
          </p:cNvSpPr>
          <p:nvPr>
            <p:ph type="title"/>
          </p:nvPr>
        </p:nvSpPr>
        <p:spPr/>
        <p:txBody>
          <a:bodyPr/>
          <a:lstStyle/>
          <a:p>
            <a:pPr algn="ctr"/>
            <a:r>
              <a:rPr lang="en-US" dirty="0">
                <a:latin typeface="Arial Rounded MT Bold" panose="020F0704030504030204" pitchFamily="34" charset="0"/>
              </a:rPr>
              <a:t>Catholic Voters</a:t>
            </a:r>
          </a:p>
        </p:txBody>
      </p:sp>
      <p:sp>
        <p:nvSpPr>
          <p:cNvPr id="3" name="Content Placeholder 2">
            <a:extLst>
              <a:ext uri="{FF2B5EF4-FFF2-40B4-BE49-F238E27FC236}">
                <a16:creationId xmlns:a16="http://schemas.microsoft.com/office/drawing/2014/main" id="{A258DB6B-6771-488C-8A8C-A57EB1DC8E43}"/>
              </a:ext>
            </a:extLst>
          </p:cNvPr>
          <p:cNvSpPr>
            <a:spLocks noGrp="1"/>
          </p:cNvSpPr>
          <p:nvPr>
            <p:ph idx="1"/>
          </p:nvPr>
        </p:nvSpPr>
        <p:spPr/>
        <p:txBody>
          <a:bodyPr>
            <a:normAutofit fontScale="92500"/>
          </a:bodyPr>
          <a:lstStyle/>
          <a:p>
            <a:pPr marL="0" indent="0" algn="just">
              <a:lnSpc>
                <a:spcPct val="150000"/>
              </a:lnSpc>
              <a:buNone/>
            </a:pPr>
            <a:r>
              <a:rPr lang="en-US" dirty="0"/>
              <a:t>41. Catholic voters should use the framework of Catholic social teaching to examine candidates’ positions on issues affecting human life and dignity as well as issues of justice and peace, and they should consider candidates’ integrity, philosophy, and performance. </a:t>
            </a:r>
            <a:r>
              <a:rPr lang="en-US" b="1" i="1" dirty="0">
                <a:solidFill>
                  <a:srgbClr val="0070C0"/>
                </a:solidFill>
              </a:rPr>
              <a:t>It is important for all citizens “to see beyond party politics, to analyze campaign rhetoric critically, and to choose their political leaders according to principle, not party affiliation or mere self-interest”</a:t>
            </a:r>
            <a:r>
              <a:rPr lang="en-US" dirty="0">
                <a:solidFill>
                  <a:srgbClr val="0070C0"/>
                </a:solidFill>
              </a:rPr>
              <a:t> </a:t>
            </a:r>
            <a:r>
              <a:rPr lang="en-US" dirty="0"/>
              <a:t>(Living the Gospel of Life, no. 33).</a:t>
            </a:r>
          </a:p>
        </p:txBody>
      </p:sp>
    </p:spTree>
    <p:extLst>
      <p:ext uri="{BB962C8B-B14F-4D97-AF65-F5344CB8AC3E}">
        <p14:creationId xmlns:p14="http://schemas.microsoft.com/office/powerpoint/2010/main" val="641819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6BF30-72D7-4BE9-98F7-54A3E56B2D24}"/>
              </a:ext>
            </a:extLst>
          </p:cNvPr>
          <p:cNvSpPr>
            <a:spLocks noGrp="1"/>
          </p:cNvSpPr>
          <p:nvPr>
            <p:ph type="title"/>
          </p:nvPr>
        </p:nvSpPr>
        <p:spPr/>
        <p:txBody>
          <a:bodyPr/>
          <a:lstStyle/>
          <a:p>
            <a:pPr algn="ctr"/>
            <a:r>
              <a:rPr lang="en-US" dirty="0">
                <a:latin typeface="Arial Rounded MT Bold" panose="020F0704030504030204" pitchFamily="34" charset="0"/>
              </a:rPr>
              <a:t>Catholic Bishops Summary</a:t>
            </a:r>
          </a:p>
        </p:txBody>
      </p:sp>
      <p:sp>
        <p:nvSpPr>
          <p:cNvPr id="3" name="Content Placeholder 2">
            <a:extLst>
              <a:ext uri="{FF2B5EF4-FFF2-40B4-BE49-F238E27FC236}">
                <a16:creationId xmlns:a16="http://schemas.microsoft.com/office/drawing/2014/main" id="{04268596-74BA-4EA0-8E10-E0BCFA3EF0F9}"/>
              </a:ext>
            </a:extLst>
          </p:cNvPr>
          <p:cNvSpPr>
            <a:spLocks noGrp="1"/>
          </p:cNvSpPr>
          <p:nvPr>
            <p:ph idx="1"/>
          </p:nvPr>
        </p:nvSpPr>
        <p:spPr>
          <a:xfrm>
            <a:off x="838199" y="1825624"/>
            <a:ext cx="10969102" cy="4122415"/>
          </a:xfrm>
        </p:spPr>
        <p:txBody>
          <a:bodyPr/>
          <a:lstStyle/>
          <a:p>
            <a:pPr marL="0" indent="0">
              <a:buNone/>
            </a:pPr>
            <a:r>
              <a:rPr lang="en-US" dirty="0"/>
              <a:t>61. In light of these principles and the blessings we share as part of a free and democratic nation, we bishops vigorously repeat our call for a renewed kind of politics: </a:t>
            </a:r>
          </a:p>
          <a:p>
            <a:pPr>
              <a:buFont typeface="Wingdings" panose="05000000000000000000" pitchFamily="2" charset="2"/>
              <a:buChar char="Ø"/>
            </a:pPr>
            <a:r>
              <a:rPr lang="en-US" dirty="0"/>
              <a:t> Focused more on moral principles than on the latest polls </a:t>
            </a:r>
          </a:p>
          <a:p>
            <a:pPr>
              <a:buFont typeface="Wingdings" panose="05000000000000000000" pitchFamily="2" charset="2"/>
              <a:buChar char="Ø"/>
            </a:pPr>
            <a:r>
              <a:rPr lang="en-US" dirty="0"/>
              <a:t> Focused more on the needs of the weak than on benefits for the  strong </a:t>
            </a:r>
          </a:p>
          <a:p>
            <a:pPr>
              <a:buFont typeface="Wingdings" panose="05000000000000000000" pitchFamily="2" charset="2"/>
              <a:buChar char="Ø"/>
            </a:pPr>
            <a:r>
              <a:rPr lang="en-US" dirty="0"/>
              <a:t> Focused more on the pursuit of the common good than on the demands of narrow interests</a:t>
            </a:r>
          </a:p>
        </p:txBody>
      </p:sp>
    </p:spTree>
    <p:extLst>
      <p:ext uri="{BB962C8B-B14F-4D97-AF65-F5344CB8AC3E}">
        <p14:creationId xmlns:p14="http://schemas.microsoft.com/office/powerpoint/2010/main" val="3135338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02581-B9E9-4A89-AA33-AD63FC84CD81}"/>
              </a:ext>
            </a:extLst>
          </p:cNvPr>
          <p:cNvSpPr>
            <a:spLocks noGrp="1"/>
          </p:cNvSpPr>
          <p:nvPr>
            <p:ph type="title"/>
          </p:nvPr>
        </p:nvSpPr>
        <p:spPr>
          <a:xfrm>
            <a:off x="838200" y="365125"/>
            <a:ext cx="10515600" cy="815605"/>
          </a:xfrm>
        </p:spPr>
        <p:txBody>
          <a:bodyPr>
            <a:normAutofit/>
          </a:bodyPr>
          <a:lstStyle/>
          <a:p>
            <a:r>
              <a:rPr lang="en-US" sz="3200" dirty="0">
                <a:latin typeface="Arial Rounded MT Bold" panose="020F0704030504030204" pitchFamily="34" charset="0"/>
              </a:rPr>
              <a:t>Respond in Prayer and Action</a:t>
            </a:r>
          </a:p>
        </p:txBody>
      </p:sp>
      <p:sp>
        <p:nvSpPr>
          <p:cNvPr id="3" name="Content Placeholder 2">
            <a:extLst>
              <a:ext uri="{FF2B5EF4-FFF2-40B4-BE49-F238E27FC236}">
                <a16:creationId xmlns:a16="http://schemas.microsoft.com/office/drawing/2014/main" id="{3173CD66-5F79-45BC-B7F5-5F2C2816467F}"/>
              </a:ext>
            </a:extLst>
          </p:cNvPr>
          <p:cNvSpPr>
            <a:spLocks noGrp="1"/>
          </p:cNvSpPr>
          <p:nvPr>
            <p:ph idx="1"/>
          </p:nvPr>
        </p:nvSpPr>
        <p:spPr>
          <a:xfrm>
            <a:off x="838200" y="1091953"/>
            <a:ext cx="10515600" cy="5085010"/>
          </a:xfrm>
        </p:spPr>
        <p:txBody>
          <a:bodyPr>
            <a:noAutofit/>
          </a:bodyPr>
          <a:lstStyle/>
          <a:p>
            <a:pPr marL="0" indent="0">
              <a:buNone/>
            </a:pPr>
            <a:r>
              <a:rPr lang="en-US" sz="2000" dirty="0"/>
              <a:t>Merciful Father, </a:t>
            </a:r>
          </a:p>
          <a:p>
            <a:r>
              <a:rPr lang="en-US" sz="2000" dirty="0"/>
              <a:t>Thank you for inviting each of us to join in your work of building the kingdom of love, justice, and peace. </a:t>
            </a:r>
          </a:p>
          <a:p>
            <a:r>
              <a:rPr lang="en-US" sz="2000" dirty="0"/>
              <a:t>Draw us close to you in prayer as we discern your call in our families and communities. </a:t>
            </a:r>
          </a:p>
          <a:p>
            <a:r>
              <a:rPr lang="en-US" sz="2000" dirty="0"/>
              <a:t>Send us forth to encounter all whom you love: those not yet born, those in poverty, those in need of welcome. </a:t>
            </a:r>
          </a:p>
          <a:p>
            <a:r>
              <a:rPr lang="en-US" sz="2000" dirty="0"/>
              <a:t>Inspire us to respond to the call to faithful citizenship, during election season and beyond. </a:t>
            </a:r>
          </a:p>
          <a:p>
            <a:r>
              <a:rPr lang="en-US" sz="2000" dirty="0"/>
              <a:t>Help us to imitate your charity and compassion and to serve as models of loving dialogue. </a:t>
            </a:r>
          </a:p>
          <a:p>
            <a:r>
              <a:rPr lang="en-US" sz="2000" dirty="0"/>
              <a:t>Teach us to treat others with respect, even when we disagree, and seek to share your love and mercy. </a:t>
            </a:r>
          </a:p>
          <a:p>
            <a:r>
              <a:rPr lang="en-US" sz="2000" dirty="0"/>
              <a:t>We ask this through Jesus Christ our Lord, who lives and reigns with you in the unity of the Holy Spirit, one God forever and ever. Amen</a:t>
            </a:r>
          </a:p>
        </p:txBody>
      </p:sp>
    </p:spTree>
    <p:extLst>
      <p:ext uri="{BB962C8B-B14F-4D97-AF65-F5344CB8AC3E}">
        <p14:creationId xmlns:p14="http://schemas.microsoft.com/office/powerpoint/2010/main" val="1705903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935</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Arial Rounded MT Bold</vt:lpstr>
      <vt:lpstr>Calibri</vt:lpstr>
      <vt:lpstr>Calibri Light</vt:lpstr>
      <vt:lpstr>Lucida Sans</vt:lpstr>
      <vt:lpstr>Times New Roman</vt:lpstr>
      <vt:lpstr>Wingdings</vt:lpstr>
      <vt:lpstr>Office Theme</vt:lpstr>
      <vt:lpstr>United States Conference of Catholic Bishops Forming Consciences for Faithful Citizenship A Call to Political Responsibility from the Catholic Bishops of the United States</vt:lpstr>
      <vt:lpstr>Dignity of the Human Person  </vt:lpstr>
      <vt:lpstr>Subsidiarity</vt:lpstr>
      <vt:lpstr>The Common Good </vt:lpstr>
      <vt:lpstr>Solidarity</vt:lpstr>
      <vt:lpstr>A Well-Formed Conscience</vt:lpstr>
      <vt:lpstr>Catholic Voters</vt:lpstr>
      <vt:lpstr>Catholic Bishops Summary</vt:lpstr>
      <vt:lpstr>Respond in Prayer and Action</vt:lpstr>
      <vt:lpstr>Civilize 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Civilize It</dc:title>
  <dc:creator>Czupik, Ted</dc:creator>
  <cp:lastModifiedBy>Czupik, Ted</cp:lastModifiedBy>
  <cp:revision>13</cp:revision>
  <dcterms:created xsi:type="dcterms:W3CDTF">2020-10-27T11:57:39Z</dcterms:created>
  <dcterms:modified xsi:type="dcterms:W3CDTF">2020-10-27T13:29:37Z</dcterms:modified>
</cp:coreProperties>
</file>